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</p:sldMasterIdLst>
  <p:handoutMasterIdLst>
    <p:handoutMasterId r:id="rId30"/>
  </p:handoutMasterIdLst>
  <p:sldIdLst>
    <p:sldId id="328" r:id="rId5"/>
    <p:sldId id="373" r:id="rId6"/>
    <p:sldId id="390" r:id="rId7"/>
    <p:sldId id="329" r:id="rId8"/>
    <p:sldId id="386" r:id="rId9"/>
    <p:sldId id="389" r:id="rId10"/>
    <p:sldId id="397" r:id="rId11"/>
    <p:sldId id="267" r:id="rId12"/>
    <p:sldId id="268" r:id="rId13"/>
    <p:sldId id="387" r:id="rId14"/>
    <p:sldId id="266" r:id="rId15"/>
    <p:sldId id="396" r:id="rId16"/>
    <p:sldId id="270" r:id="rId17"/>
    <p:sldId id="271" r:id="rId18"/>
    <p:sldId id="272" r:id="rId19"/>
    <p:sldId id="273" r:id="rId20"/>
    <p:sldId id="398" r:id="rId21"/>
    <p:sldId id="399" r:id="rId22"/>
    <p:sldId id="274" r:id="rId23"/>
    <p:sldId id="277" r:id="rId24"/>
    <p:sldId id="275" r:id="rId25"/>
    <p:sldId id="393" r:id="rId26"/>
    <p:sldId id="394" r:id="rId27"/>
    <p:sldId id="395" r:id="rId28"/>
    <p:sldId id="400" r:id="rId2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4581" autoAdjust="0"/>
  </p:normalViewPr>
  <p:slideViewPr>
    <p:cSldViewPr>
      <p:cViewPr varScale="1">
        <p:scale>
          <a:sx n="109" d="100"/>
          <a:sy n="109" d="100"/>
        </p:scale>
        <p:origin x="-4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49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50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42.wmf"/><Relationship Id="rId7" Type="http://schemas.openxmlformats.org/officeDocument/2006/relationships/image" Target="../media/image63.wmf"/><Relationship Id="rId2" Type="http://schemas.openxmlformats.org/officeDocument/2006/relationships/image" Target="../media/image41.wmf"/><Relationship Id="rId1" Type="http://schemas.openxmlformats.org/officeDocument/2006/relationships/image" Target="../media/image61.wmf"/><Relationship Id="rId6" Type="http://schemas.openxmlformats.org/officeDocument/2006/relationships/image" Target="../media/image47.wmf"/><Relationship Id="rId11" Type="http://schemas.openxmlformats.org/officeDocument/2006/relationships/image" Target="../media/image67.wmf"/><Relationship Id="rId5" Type="http://schemas.openxmlformats.org/officeDocument/2006/relationships/image" Target="../media/image62.wmf"/><Relationship Id="rId10" Type="http://schemas.openxmlformats.org/officeDocument/2006/relationships/image" Target="../media/image66.wmf"/><Relationship Id="rId4" Type="http://schemas.openxmlformats.org/officeDocument/2006/relationships/image" Target="../media/image43.wmf"/><Relationship Id="rId9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1510AF-846B-4CCA-93E0-7EDCF0E45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9988CD-29AA-4B7E-A3B6-FD0D6225312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A6EEC02-0B1D-4795-8C6B-7BE5CAFF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68E76-9B7B-4FDF-B96D-3372EF23DB9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10B2-1A24-40B5-8F26-C68272EC2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24A92-BB52-400F-93AA-1B7A70A98440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9C4F-3FBB-4D3A-BF55-A72996F5E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B5A1-C606-46F4-820E-DA58B921F1F8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0033-DC1C-4F45-B8AF-CFE48C342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2B37-2A40-4B10-A327-A2771A55E99D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99B4-860E-4566-BC72-75559BA51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229A-60A2-41EC-9F31-B3A37A225E54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9EA6-FB04-4EE3-9803-0C7052432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2B8-1501-4DA5-8AED-CFD760082873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4A85-9F86-4886-A469-664D94C2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A8E2-FDF5-4B0A-A956-64E030051C4E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3093-37FE-4134-AE5E-D1A1CFB03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5B6F-F216-4F1A-8429-9CB5417072B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3C9-B0CF-4AB7-8CF7-7BDD5295B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98C3-61A4-4DED-BA4A-15BD0B5D8B03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BA8B-305C-4D49-AD60-1D06D9B6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8979-9070-4F81-94D3-D6EEA464F8B8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E4C9-0386-4BA1-AC47-DEAACC592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AD65-8BF1-436F-A4FC-DA5E1011CDB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CB5D-BCFD-42C9-8606-25C0D92F9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8B98-9A05-4B75-87BF-7EA7B982492E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AFD5-7F98-4D55-A138-90239294E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8E6D-956B-491C-87D0-D976DF97DDEE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27BD-FEC7-4C4D-B35B-1BDA26B0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ED0A-5F5A-497A-88E4-0100C72BEBD0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9DEF-EDCA-4A08-A4AB-A88D865B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6DA8-F7FA-4EEB-AB38-018065683321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BA3B4-3867-41AF-9025-6D86009DD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9BB4-D827-4162-9532-83CF8831296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81A1-5600-487C-B18B-CB4C8B88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DBA3-9939-488D-8F8A-12CF9CB08723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60D1-CC4A-4C2D-813E-14DA7FFCB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5F8B-77FB-4997-8D48-F0167C617544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E2B5-6C26-4E34-A073-4A8FE28AA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B249-8A56-47D2-A3CD-EC84EBF7967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1F2C-1CC2-4CB6-9A09-C8A9FF60B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EA79-7A38-449E-BE0E-B36248CF6B1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5EDA-388B-4140-B239-51D6C9FC1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89E1-1C51-4F26-8CFA-4E97ABF541E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CC3E-8451-4645-B0FA-025B6F160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8DB-960B-4D9B-AC44-E89EE7E5C67C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4EC82-8262-4676-8062-5810901C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DAD-FD35-4666-81DC-CEE91DF122E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DE6E-85B4-4249-9725-3D5D1236F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93DA-F6B2-42CF-80B5-9BBBE457AEF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3432-5F9D-4187-881B-B7CB3A10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DB32-3A64-4FD2-A33F-CCF18B513F48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5DD6-0B92-4AD6-8EB7-B625CBC21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C5C5-68C6-45FE-9B5B-2354F5BB8D6D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D881-CF71-44DD-80EA-EC4B066A4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14FB-ACEA-40F5-A6DF-69FF49AB215A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BA0E-E6CB-4A1C-BC20-53C5A0B33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8784-37C8-49C1-96AA-FC041F81FF1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4CB4-F123-48BE-8FC5-08E68F6D3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AE3F-CCB1-49C6-9EB4-119ED89F058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FB79-1D3C-4059-8F52-3A009844F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612B-508C-4C28-837E-B5E66DD73EF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B88C-EFBF-4FB7-B5D7-1B4CC541F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CF01-CED7-4355-A1C3-E91075F15DF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4E2C-8492-48D4-B92E-F489A3B2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1F46-9CD5-4F54-A0DD-E7BAEA1F67A2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30DD-386D-42AD-9794-DA6907589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A320-C530-4B34-AB08-F9076830640E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7CD0-D082-4E4D-9CF6-BE0CF0328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AB1E-9074-4840-96E8-F957E9CC1FEA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9A8F-F180-46D8-AF03-627A49D16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7F6A-3F9B-4F9E-903F-837DC1FDF73D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0322-E0E5-4E42-A30B-3E78806A0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8E4E-D8FB-444A-B19F-54DD7B59D31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C0DC-757B-4122-8AAC-5D1C29962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E71D-B36A-481C-8D73-E454B94D7141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F033-6E93-48F9-9CD5-4D96F83E6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1536-5B72-4303-8051-2CDABA170C8C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9E34-7A96-41A8-95C8-FA64D72AE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0D34-D60E-446D-889F-758DD9BCE38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791E-EA9D-4209-B294-FBE93562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E3ED-27F4-4E2F-91D3-1672FA58FDAA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9DF2-BAB7-4BB8-A382-963240D30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3ED0-C8F3-46B9-BACD-66D18559A51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8EB6-512F-4D06-9211-283E17CA2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C559F-5881-4129-AD2E-D0EF44861605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E533-A566-4CE0-8B28-B9A5120EE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7CBB-EE35-4C87-BEF8-5838FB88B3D5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24C9-65C3-4847-A31B-A3D663DF2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565C9CB-6040-49F5-8CFB-7203D3E50F0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4B000F-1BBB-41B3-BD0B-649AB718D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1CD00-2321-4295-910A-696F856C37B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215B21-D7E9-4D48-83E9-FF194CBD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C078CE-601D-4EF7-AB46-ABCAFABACC71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B9A1D8-4C4B-4D90-837B-FE33FA95D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CF22E3-C3D8-40B0-8CDB-1EA1CD0918B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4AE69-06E4-4B3E-A7D3-2C1276D5E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7772400" cy="2813050"/>
          </a:xfrm>
        </p:spPr>
        <p:txBody>
          <a:bodyPr lIns="90487" tIns="44450" rIns="90487" bIns="44450" anchor="t"/>
          <a:lstStyle/>
          <a:p>
            <a:r>
              <a:rPr lang="ru-RU" b="1" dirty="0" smtClean="0"/>
              <a:t>        </a:t>
            </a:r>
            <a:r>
              <a:rPr lang="en-US" b="1" dirty="0" smtClean="0"/>
              <a:t>Lecture 1.30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3600" b="1" dirty="0" smtClean="0"/>
              <a:t>Structure of the optimal receiver deterministic signals.</a:t>
            </a:r>
            <a:endParaRPr lang="ru-RU" sz="3600" b="1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  <a:buSzTx/>
              <a:buFont typeface="Wingdings" pitchFamily="2" charset="2"/>
              <a:buChar char="ü"/>
              <a:defRPr/>
            </a:pPr>
            <a:r>
              <a:rPr lang="en-US" sz="2600" dirty="0">
                <a:cs typeface="Times New Roman" pitchFamily="18" charset="0"/>
              </a:rPr>
              <a:t>Receiver Design</a:t>
            </a:r>
            <a:r>
              <a:rPr lang="en-US" sz="2600" dirty="0" smtClean="0">
                <a:cs typeface="Times New Roman" pitchFamily="18" charset="0"/>
              </a:rPr>
              <a:t>:</a:t>
            </a:r>
            <a:endParaRPr lang="en-US" sz="2600" dirty="0">
              <a:cs typeface="Times New Roman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SzTx/>
              <a:buFont typeface="Wingdings" pitchFamily="2" charset="2"/>
              <a:buChar char="ü"/>
              <a:defRPr/>
            </a:pPr>
            <a:r>
              <a:rPr lang="en-US" sz="2000" dirty="0">
                <a:cs typeface="Times New Roman" pitchFamily="18" charset="0"/>
              </a:rPr>
              <a:t>Demodulation</a:t>
            </a:r>
          </a:p>
          <a:p>
            <a:pPr marL="914400" lvl="2" indent="0" eaLnBrk="1" hangingPunct="1">
              <a:lnSpc>
                <a:spcPct val="80000"/>
              </a:lnSpc>
              <a:buSzTx/>
              <a:buFont typeface="Wingdings" pitchFamily="2" charset="2"/>
              <a:buChar char="ü"/>
              <a:defRPr/>
            </a:pPr>
            <a:r>
              <a:rPr lang="en-US" sz="1800" dirty="0">
                <a:cs typeface="Times New Roman" pitchFamily="18" charset="0"/>
              </a:rPr>
              <a:t>Matched Filter</a:t>
            </a:r>
          </a:p>
          <a:p>
            <a:pPr marL="914400" lvl="2" indent="0" eaLnBrk="1" hangingPunct="1">
              <a:lnSpc>
                <a:spcPct val="80000"/>
              </a:lnSpc>
              <a:buSzTx/>
              <a:buFont typeface="Wingdings" pitchFamily="2" charset="2"/>
              <a:buChar char="ü"/>
              <a:defRPr/>
            </a:pPr>
            <a:r>
              <a:rPr lang="en-US" sz="1800" dirty="0" err="1">
                <a:cs typeface="Times New Roman" pitchFamily="18" charset="0"/>
              </a:rPr>
              <a:t>Correlator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Receiver</a:t>
            </a:r>
            <a:endParaRPr lang="ru-RU" sz="1800" dirty="0" smtClean="0">
              <a:cs typeface="Times New Roman" pitchFamily="18" charset="0"/>
            </a:endParaRPr>
          </a:p>
          <a:p>
            <a:pPr marL="914400" lvl="2" indent="0"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endParaRPr lang="en-US" sz="1800" dirty="0">
              <a:cs typeface="Times New Roman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SzTx/>
              <a:buFont typeface="Wingdings" pitchFamily="2" charset="2"/>
              <a:buChar char="ü"/>
              <a:defRPr/>
            </a:pPr>
            <a:r>
              <a:rPr lang="en-US" sz="2000" dirty="0">
                <a:cs typeface="Times New Roman" pitchFamily="18" charset="0"/>
              </a:rPr>
              <a:t>Detection</a:t>
            </a:r>
          </a:p>
          <a:p>
            <a:pPr marL="914400" lvl="2" indent="0" eaLnBrk="1" hangingPunct="1">
              <a:lnSpc>
                <a:spcPct val="80000"/>
              </a:lnSpc>
              <a:buSzTx/>
              <a:buFont typeface="Wingdings" pitchFamily="2" charset="2"/>
              <a:buChar char="ü"/>
              <a:defRPr/>
            </a:pPr>
            <a:r>
              <a:rPr lang="en-US" sz="1800" dirty="0">
                <a:cs typeface="Times New Roman" pitchFamily="18" charset="0"/>
              </a:rPr>
              <a:t>Max. Likelihood Detector</a:t>
            </a:r>
          </a:p>
          <a:p>
            <a:pPr marL="1371600" lvl="3" indent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1600" dirty="0">
                <a:cs typeface="Times New Roman" pitchFamily="18" charset="0"/>
              </a:rPr>
              <a:t>Probability of Error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524000"/>
            <a:ext cx="77724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Finding optimized filter for AWGN channel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Assuming Channel with response equal to impulse function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219200"/>
            <a:ext cx="7467600" cy="4572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/>
              <a:t>Detection of Binary Signal in Gaussian Noise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For any binary channel, the transmitted signal over a symbol interval (0,T) is: 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received signal r(t) degraded by noise n(t) and possibly degraded by the impulse response of the channel h</a:t>
            </a:r>
            <a:r>
              <a:rPr lang="en-US" sz="2000" baseline="-25000" smtClean="0"/>
              <a:t>c</a:t>
            </a:r>
            <a:r>
              <a:rPr lang="en-US" sz="2000" smtClean="0"/>
              <a:t>(t), 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				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				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Where n(t) is assumed to be zero mean AWGN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For </a:t>
            </a:r>
            <a:r>
              <a:rPr lang="en-US" sz="2000" smtClean="0">
                <a:solidFill>
                  <a:schemeClr val="tx2"/>
                </a:solidFill>
              </a:rPr>
              <a:t>ideal distortionless </a:t>
            </a:r>
            <a:r>
              <a:rPr lang="en-US" sz="2000" smtClean="0"/>
              <a:t>channel where h</a:t>
            </a:r>
            <a:r>
              <a:rPr lang="en-US" sz="2000" baseline="-25000" smtClean="0"/>
              <a:t>c</a:t>
            </a:r>
            <a:r>
              <a:rPr lang="en-US" sz="2000" smtClean="0"/>
              <a:t>(t) is an impulse function and convolution with h</a:t>
            </a:r>
            <a:r>
              <a:rPr lang="en-US" sz="2000" baseline="-25000" smtClean="0"/>
              <a:t>c</a:t>
            </a:r>
            <a:r>
              <a:rPr lang="en-US" sz="2000" smtClean="0"/>
              <a:t>(t) produces no degradation, r(t) can be represented as: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>
                <a:latin typeface="Garamond" pitchFamily="18" charset="0"/>
              </a:rPr>
              <a:t>								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819400" y="2209800"/>
          <a:ext cx="4800600" cy="914400"/>
        </p:xfrm>
        <a:graphic>
          <a:graphicData uri="http://schemas.openxmlformats.org/presentationml/2006/ole">
            <p:oleObj spid="_x0000_s4098" r:id="rId3" imgW="2527200" imgH="48240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752600" y="3886200"/>
          <a:ext cx="4746625" cy="457200"/>
        </p:xfrm>
        <a:graphic>
          <a:graphicData uri="http://schemas.openxmlformats.org/presentationml/2006/ole">
            <p:oleObj spid="_x0000_s4099" name="Equation" r:id="rId4" imgW="2082600" imgH="228600" progId="Equation.3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905000" y="6019800"/>
          <a:ext cx="5715000" cy="533400"/>
        </p:xfrm>
        <a:graphic>
          <a:graphicData uri="http://schemas.openxmlformats.org/presentationml/2006/ole">
            <p:oleObj spid="_x0000_s4100" r:id="rId5" imgW="248904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 the receiver filter to maximize the SNR</a:t>
            </a:r>
          </a:p>
        </p:txBody>
      </p:sp>
      <p:sp>
        <p:nvSpPr>
          <p:cNvPr id="513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Model the received signal</a:t>
            </a:r>
          </a:p>
          <a:p>
            <a:pPr eaLnBrk="1" hangingPunct="1"/>
            <a:endParaRPr lang="en-US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Simplify the model:</a:t>
            </a:r>
          </a:p>
          <a:p>
            <a:pPr lvl="1" eaLnBrk="1" hangingPunct="1"/>
            <a:r>
              <a:rPr lang="en-US" sz="3200" smtClean="0">
                <a:latin typeface="Tahoma" pitchFamily="34" charset="0"/>
                <a:cs typeface="Tahoma" pitchFamily="34" charset="0"/>
              </a:rPr>
              <a:t>Received signal in AWGN</a:t>
            </a:r>
          </a:p>
        </p:txBody>
      </p:sp>
      <p:sp>
        <p:nvSpPr>
          <p:cNvPr id="5134" name="Rectangle 4"/>
          <p:cNvSpPr>
            <a:spLocks noChangeArrowheads="1"/>
          </p:cNvSpPr>
          <p:nvPr/>
        </p:nvSpPr>
        <p:spPr bwMode="auto">
          <a:xfrm>
            <a:off x="1455738" y="2057400"/>
            <a:ext cx="914400" cy="5334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Line 5"/>
          <p:cNvSpPr>
            <a:spLocks noChangeShapeType="1"/>
          </p:cNvSpPr>
          <p:nvPr/>
        </p:nvSpPr>
        <p:spPr bwMode="auto">
          <a:xfrm>
            <a:off x="1074738" y="228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684338" y="2133600"/>
          <a:ext cx="503237" cy="347663"/>
        </p:xfrm>
        <a:graphic>
          <a:graphicData uri="http://schemas.openxmlformats.org/presentationml/2006/ole">
            <p:oleObj spid="_x0000_s5122" name="Equation" r:id="rId3" imgW="330120" imgH="228600" progId="Equation.3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33400" y="2090738"/>
          <a:ext cx="465138" cy="347662"/>
        </p:xfrm>
        <a:graphic>
          <a:graphicData uri="http://schemas.openxmlformats.org/presentationml/2006/ole">
            <p:oleObj spid="_x0000_s5123" name="Equation" r:id="rId4" imgW="304560" imgH="228600" progId="Equation.3">
              <p:embed/>
            </p:oleObj>
          </a:graphicData>
        </a:graphic>
      </p:graphicFrame>
      <p:sp>
        <p:nvSpPr>
          <p:cNvPr id="5136" name="Line 8"/>
          <p:cNvSpPr>
            <a:spLocks noChangeShapeType="1"/>
          </p:cNvSpPr>
          <p:nvPr/>
        </p:nvSpPr>
        <p:spPr bwMode="auto">
          <a:xfrm flipV="1">
            <a:off x="2998788" y="24701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5137" name="Group 9"/>
          <p:cNvGrpSpPr>
            <a:grpSpLocks/>
          </p:cNvGrpSpPr>
          <p:nvPr/>
        </p:nvGrpSpPr>
        <p:grpSpPr bwMode="auto">
          <a:xfrm>
            <a:off x="2370138" y="2093913"/>
            <a:ext cx="1752600" cy="1106487"/>
            <a:chOff x="1584" y="3143"/>
            <a:chExt cx="1104" cy="697"/>
          </a:xfrm>
        </p:grpSpPr>
        <p:sp>
          <p:nvSpPr>
            <p:cNvPr id="5149" name="AutoShape 10"/>
            <p:cNvSpPr>
              <a:spLocks noChangeArrowheads="1"/>
            </p:cNvSpPr>
            <p:nvPr/>
          </p:nvSpPr>
          <p:spPr bwMode="auto">
            <a:xfrm>
              <a:off x="1872" y="3143"/>
              <a:ext cx="240" cy="240"/>
            </a:xfrm>
            <a:prstGeom prst="flowChartOr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Line 11"/>
            <p:cNvSpPr>
              <a:spLocks noChangeShapeType="1"/>
            </p:cNvSpPr>
            <p:nvPr/>
          </p:nvSpPr>
          <p:spPr bwMode="auto">
            <a:xfrm>
              <a:off x="1584" y="326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151" name="Line 12"/>
            <p:cNvSpPr>
              <a:spLocks noChangeShapeType="1"/>
            </p:cNvSpPr>
            <p:nvPr/>
          </p:nvSpPr>
          <p:spPr bwMode="auto">
            <a:xfrm>
              <a:off x="2112" y="326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graphicFrame>
          <p:nvGraphicFramePr>
            <p:cNvPr id="5130" name="Object 13"/>
            <p:cNvGraphicFramePr>
              <a:graphicFrameLocks noChangeAspect="1"/>
            </p:cNvGraphicFramePr>
            <p:nvPr/>
          </p:nvGraphicFramePr>
          <p:xfrm>
            <a:off x="1824" y="3645"/>
            <a:ext cx="269" cy="195"/>
          </p:xfrm>
          <a:graphic>
            <a:graphicData uri="http://schemas.openxmlformats.org/presentationml/2006/ole">
              <p:oleObj spid="_x0000_s5130" name="Equation" r:id="rId5" imgW="279360" imgH="203040" progId="Equation.3">
                <p:embed/>
              </p:oleObj>
            </a:graphicData>
          </a:graphic>
        </p:graphicFrame>
        <p:graphicFrame>
          <p:nvGraphicFramePr>
            <p:cNvPr id="5131" name="Object 14"/>
            <p:cNvGraphicFramePr>
              <a:graphicFrameLocks noChangeAspect="1"/>
            </p:cNvGraphicFramePr>
            <p:nvPr/>
          </p:nvGraphicFramePr>
          <p:xfrm>
            <a:off x="2431" y="3168"/>
            <a:ext cx="257" cy="195"/>
          </p:xfrm>
          <a:graphic>
            <a:graphicData uri="http://schemas.openxmlformats.org/presentationml/2006/ole">
              <p:oleObj spid="_x0000_s5131" name="Equation" r:id="rId6" imgW="266400" imgH="203040" progId="Equation.3">
                <p:embed/>
              </p:oleObj>
            </a:graphicData>
          </a:graphic>
        </p:graphicFrame>
      </p:grpSp>
      <p:grpSp>
        <p:nvGrpSpPr>
          <p:cNvPr id="5138" name="Group 15"/>
          <p:cNvGrpSpPr>
            <a:grpSpLocks/>
          </p:cNvGrpSpPr>
          <p:nvPr/>
        </p:nvGrpSpPr>
        <p:grpSpPr bwMode="auto">
          <a:xfrm>
            <a:off x="2874963" y="4881563"/>
            <a:ext cx="2217737" cy="1106487"/>
            <a:chOff x="3211" y="3143"/>
            <a:chExt cx="1397" cy="697"/>
          </a:xfrm>
        </p:grpSpPr>
        <p:grpSp>
          <p:nvGrpSpPr>
            <p:cNvPr id="5144" name="Group 16"/>
            <p:cNvGrpSpPr>
              <a:grpSpLocks/>
            </p:cNvGrpSpPr>
            <p:nvPr/>
          </p:nvGrpSpPr>
          <p:grpSpPr bwMode="auto">
            <a:xfrm>
              <a:off x="3504" y="3143"/>
              <a:ext cx="1104" cy="697"/>
              <a:chOff x="1584" y="3143"/>
              <a:chExt cx="1104" cy="697"/>
            </a:xfrm>
          </p:grpSpPr>
          <p:sp>
            <p:nvSpPr>
              <p:cNvPr id="5146" name="AutoShape 17"/>
              <p:cNvSpPr>
                <a:spLocks noChangeArrowheads="1"/>
              </p:cNvSpPr>
              <p:nvPr/>
            </p:nvSpPr>
            <p:spPr bwMode="auto">
              <a:xfrm>
                <a:off x="1872" y="3143"/>
                <a:ext cx="240" cy="240"/>
              </a:xfrm>
              <a:prstGeom prst="flowChartOr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7" name="Line 18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5148" name="Line 19"/>
              <p:cNvSpPr>
                <a:spLocks noChangeShapeType="1"/>
              </p:cNvSpPr>
              <p:nvPr/>
            </p:nvSpPr>
            <p:spPr bwMode="auto">
              <a:xfrm>
                <a:off x="2112" y="326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ru-RU"/>
              </a:p>
            </p:txBody>
          </p:sp>
          <p:graphicFrame>
            <p:nvGraphicFramePr>
              <p:cNvPr id="5128" name="Object 20"/>
              <p:cNvGraphicFramePr>
                <a:graphicFrameLocks noChangeAspect="1"/>
              </p:cNvGraphicFramePr>
              <p:nvPr/>
            </p:nvGraphicFramePr>
            <p:xfrm>
              <a:off x="1824" y="3645"/>
              <a:ext cx="269" cy="195"/>
            </p:xfrm>
            <a:graphic>
              <a:graphicData uri="http://schemas.openxmlformats.org/presentationml/2006/ole">
                <p:oleObj spid="_x0000_s5128" name="Equation" r:id="rId7" imgW="279360" imgH="203040" progId="Equation.3">
                  <p:embed/>
                </p:oleObj>
              </a:graphicData>
            </a:graphic>
          </p:graphicFrame>
          <p:graphicFrame>
            <p:nvGraphicFramePr>
              <p:cNvPr id="5129" name="Object 21"/>
              <p:cNvGraphicFramePr>
                <a:graphicFrameLocks noChangeAspect="1"/>
              </p:cNvGraphicFramePr>
              <p:nvPr/>
            </p:nvGraphicFramePr>
            <p:xfrm>
              <a:off x="2431" y="3168"/>
              <a:ext cx="257" cy="195"/>
            </p:xfrm>
            <a:graphic>
              <a:graphicData uri="http://schemas.openxmlformats.org/presentationml/2006/ole">
                <p:oleObj spid="_x0000_s5129" name="Equation" r:id="rId8" imgW="266400" imgH="203040" progId="Equation.3">
                  <p:embed/>
                </p:oleObj>
              </a:graphicData>
            </a:graphic>
          </p:graphicFrame>
        </p:grpSp>
        <p:sp>
          <p:nvSpPr>
            <p:cNvPr id="5145" name="Line 22"/>
            <p:cNvSpPr>
              <a:spLocks noChangeShapeType="1"/>
            </p:cNvSpPr>
            <p:nvPr/>
          </p:nvSpPr>
          <p:spPr bwMode="auto">
            <a:xfrm flipV="1">
              <a:off x="3909" y="337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graphicFrame>
          <p:nvGraphicFramePr>
            <p:cNvPr id="5127" name="Object 23"/>
            <p:cNvGraphicFramePr>
              <a:graphicFrameLocks noChangeAspect="1"/>
            </p:cNvGraphicFramePr>
            <p:nvPr/>
          </p:nvGraphicFramePr>
          <p:xfrm>
            <a:off x="3211" y="3168"/>
            <a:ext cx="293" cy="219"/>
          </p:xfrm>
          <a:graphic>
            <a:graphicData uri="http://schemas.openxmlformats.org/presentationml/2006/ole">
              <p:oleObj spid="_x0000_s5127" name="Equation" r:id="rId9" imgW="304560" imgH="228600" progId="Equation.3">
                <p:embed/>
              </p:oleObj>
            </a:graphicData>
          </a:graphic>
        </p:graphicFrame>
      </p:grpSp>
      <p:sp>
        <p:nvSpPr>
          <p:cNvPr id="5139" name="AutoShape 24"/>
          <p:cNvSpPr>
            <a:spLocks noChangeArrowheads="1"/>
          </p:cNvSpPr>
          <p:nvPr/>
        </p:nvSpPr>
        <p:spPr bwMode="auto">
          <a:xfrm>
            <a:off x="533400" y="5181600"/>
            <a:ext cx="1676400" cy="762000"/>
          </a:xfrm>
          <a:prstGeom prst="homePlate">
            <a:avLst>
              <a:gd name="adj" fmla="val 37919"/>
            </a:avLst>
          </a:prstGeom>
          <a:gradFill rotWithShape="0">
            <a:gsLst>
              <a:gs pos="0">
                <a:srgbClr val="9999FF"/>
              </a:gs>
              <a:gs pos="50000">
                <a:srgbClr val="FFFFFF"/>
              </a:gs>
              <a:gs pos="100000">
                <a:srgbClr val="9999FF"/>
              </a:gs>
            </a:gsLst>
            <a:lin ang="0" scaled="1"/>
          </a:gradFill>
          <a:ln w="12700">
            <a:solidFill>
              <a:srgbClr val="9999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</a:rPr>
              <a:t>Ideal channels</a:t>
            </a:r>
          </a:p>
          <a:p>
            <a:pPr algn="ctr" eaLnBrk="1" hangingPunct="1"/>
            <a:endParaRPr lang="en-US">
              <a:latin typeface="Times New Roman" pitchFamily="18" charset="0"/>
            </a:endParaRPr>
          </a:p>
        </p:txBody>
      </p:sp>
      <p:graphicFrame>
        <p:nvGraphicFramePr>
          <p:cNvPr id="5124" name="Object 25"/>
          <p:cNvGraphicFramePr>
            <a:graphicFrameLocks noChangeAspect="1"/>
          </p:cNvGraphicFramePr>
          <p:nvPr/>
        </p:nvGraphicFramePr>
        <p:xfrm>
          <a:off x="2209800" y="5410200"/>
          <a:ext cx="1103313" cy="347663"/>
        </p:xfrm>
        <a:graphic>
          <a:graphicData uri="http://schemas.openxmlformats.org/presentationml/2006/ole">
            <p:oleObj spid="_x0000_s5124" name="Equation" r:id="rId10" imgW="723600" imgH="228600" progId="Equation.3">
              <p:embed/>
            </p:oleObj>
          </a:graphicData>
        </a:graphic>
      </p:graphicFrame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2574925" y="3109913"/>
            <a:ext cx="8143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AWGN</a:t>
            </a:r>
          </a:p>
        </p:txBody>
      </p:sp>
      <p:sp>
        <p:nvSpPr>
          <p:cNvPr id="5141" name="Text Box 27"/>
          <p:cNvSpPr txBox="1">
            <a:spLocks noChangeArrowheads="1"/>
          </p:cNvSpPr>
          <p:nvPr/>
        </p:nvSpPr>
        <p:spPr bwMode="auto">
          <a:xfrm>
            <a:off x="3592513" y="5988050"/>
            <a:ext cx="8143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AWGN</a:t>
            </a:r>
          </a:p>
        </p:txBody>
      </p:sp>
      <p:graphicFrame>
        <p:nvGraphicFramePr>
          <p:cNvPr id="5125" name="Object 28"/>
          <p:cNvGraphicFramePr>
            <a:graphicFrameLocks noChangeAspect="1"/>
          </p:cNvGraphicFramePr>
          <p:nvPr/>
        </p:nvGraphicFramePr>
        <p:xfrm>
          <a:off x="5715000" y="1981200"/>
          <a:ext cx="2774950" cy="439738"/>
        </p:xfrm>
        <a:graphic>
          <a:graphicData uri="http://schemas.openxmlformats.org/presentationml/2006/ole">
            <p:oleObj spid="_x0000_s5125" name="Equation" r:id="rId11" imgW="1434960" imgH="228600" progId="Equation.3">
              <p:embed/>
            </p:oleObj>
          </a:graphicData>
        </a:graphic>
      </p:graphicFrame>
      <p:graphicFrame>
        <p:nvGraphicFramePr>
          <p:cNvPr id="5126" name="Object 29"/>
          <p:cNvGraphicFramePr>
            <a:graphicFrameLocks noChangeAspect="1"/>
          </p:cNvGraphicFramePr>
          <p:nvPr/>
        </p:nvGraphicFramePr>
        <p:xfrm>
          <a:off x="5810250" y="4876800"/>
          <a:ext cx="2038350" cy="439738"/>
        </p:xfrm>
        <a:graphic>
          <a:graphicData uri="http://schemas.openxmlformats.org/presentationml/2006/ole">
            <p:oleObj spid="_x0000_s5126" name="Equation" r:id="rId12" imgW="1054080" imgH="228600" progId="Equation.3">
              <p:embed/>
            </p:oleObj>
          </a:graphicData>
        </a:graphic>
      </p:graphicFrame>
      <p:sp>
        <p:nvSpPr>
          <p:cNvPr id="5142" name="Rectangle 30"/>
          <p:cNvSpPr>
            <a:spLocks noChangeArrowheads="1"/>
          </p:cNvSpPr>
          <p:nvPr/>
        </p:nvSpPr>
        <p:spPr bwMode="auto">
          <a:xfrm>
            <a:off x="5562600" y="4800600"/>
            <a:ext cx="2514600" cy="609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Rectangle 31"/>
          <p:cNvSpPr>
            <a:spLocks noChangeArrowheads="1"/>
          </p:cNvSpPr>
          <p:nvPr/>
        </p:nvSpPr>
        <p:spPr bwMode="auto">
          <a:xfrm>
            <a:off x="5486400" y="1905000"/>
            <a:ext cx="3276600" cy="609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914400"/>
            <a:ext cx="7772400" cy="841375"/>
          </a:xfrm>
        </p:spPr>
        <p:txBody>
          <a:bodyPr anchor="ctr"/>
          <a:lstStyle/>
          <a:p>
            <a:pPr eaLnBrk="1" hangingPunct="1"/>
            <a:r>
              <a:rPr lang="en-US" sz="3600" dirty="0" smtClean="0"/>
              <a:t>Find Filter Transfer Function 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(f)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81200"/>
            <a:ext cx="82296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Objective: </a:t>
            </a:r>
            <a:r>
              <a:rPr lang="en-US" sz="2400" dirty="0"/>
              <a:t>To maximizes (S/N)</a:t>
            </a:r>
            <a:r>
              <a:rPr lang="en-US" sz="2400" baseline="-25000" dirty="0"/>
              <a:t>T </a:t>
            </a:r>
            <a:r>
              <a:rPr lang="en-US" sz="2400" dirty="0"/>
              <a:t> and find h(t)</a:t>
            </a:r>
            <a:r>
              <a:rPr lang="en-US" sz="2400" baseline="-25000" dirty="0"/>
              <a:t>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600" dirty="0"/>
              <a:t>Expressing signal </a:t>
            </a:r>
            <a:r>
              <a:rPr lang="en-US" sz="1600" dirty="0" err="1"/>
              <a:t>a</a:t>
            </a:r>
            <a:r>
              <a:rPr lang="en-US" sz="1600" baseline="-25000" dirty="0" err="1"/>
              <a:t>i</a:t>
            </a:r>
            <a:r>
              <a:rPr lang="en-US" sz="1600" dirty="0"/>
              <a:t>(t) at filter output in terms of filter transfer function H(f)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1600" dirty="0"/>
              <a:t>									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1600" dirty="0"/>
              <a:t>	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1400" dirty="0"/>
              <a:t>where H(f) is the filter transfer </a:t>
            </a:r>
            <a:r>
              <a:rPr lang="en-US" sz="1400" dirty="0" err="1"/>
              <a:t>funtion</a:t>
            </a:r>
            <a:r>
              <a:rPr lang="en-US" sz="1400" dirty="0"/>
              <a:t> and S(f) is the Fourier transform of input signal s(t)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1600" dirty="0">
                <a:solidFill>
                  <a:schemeClr val="tx2"/>
                </a:solidFill>
              </a:rPr>
              <a:t>If the two sided PSD of </a:t>
            </a:r>
            <a:r>
              <a:rPr lang="en-US" sz="1600" dirty="0" err="1">
                <a:solidFill>
                  <a:schemeClr val="tx2"/>
                </a:solidFill>
              </a:rPr>
              <a:t>i</a:t>
            </a:r>
            <a:r>
              <a:rPr lang="en-US" sz="1600" dirty="0">
                <a:solidFill>
                  <a:schemeClr val="tx2"/>
                </a:solidFill>
              </a:rPr>
              <a:t>/p noise is N</a:t>
            </a:r>
            <a:r>
              <a:rPr lang="en-US" sz="1600" baseline="-25000" dirty="0">
                <a:solidFill>
                  <a:schemeClr val="tx2"/>
                </a:solidFill>
              </a:rPr>
              <a:t>0</a:t>
            </a:r>
            <a:r>
              <a:rPr lang="en-US" sz="1600" dirty="0">
                <a:solidFill>
                  <a:schemeClr val="tx2"/>
                </a:solidFill>
              </a:rPr>
              <a:t>/2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600" dirty="0"/>
              <a:t> Output noise power can be expressed as: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16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1600" dirty="0"/>
              <a:t>									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1600" dirty="0"/>
              <a:t>Expressing (S/N)</a:t>
            </a:r>
            <a:r>
              <a:rPr lang="en-US" sz="1600" baseline="-25000" dirty="0"/>
              <a:t>T </a:t>
            </a:r>
            <a:r>
              <a:rPr lang="en-US" sz="1600" dirty="0"/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1600" dirty="0">
              <a:latin typeface="Garamond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1600" dirty="0">
              <a:latin typeface="Garamond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1600" dirty="0">
                <a:latin typeface="Garamond" pitchFamily="18" charset="0"/>
              </a:rPr>
              <a:t>									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438400" y="2895600"/>
          <a:ext cx="4191000" cy="685800"/>
        </p:xfrm>
        <a:graphic>
          <a:graphicData uri="http://schemas.openxmlformats.org/presentationml/2006/ole">
            <p:oleObj spid="_x0000_s6146" r:id="rId3" imgW="1815840" imgH="330120" progId="Equation.3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029200" y="4114800"/>
          <a:ext cx="3467100" cy="762000"/>
        </p:xfrm>
        <a:graphic>
          <a:graphicData uri="http://schemas.openxmlformats.org/presentationml/2006/ole">
            <p:oleObj spid="_x0000_s6147" r:id="rId4" imgW="1485720" imgH="393480" progId="Equation.3">
              <p:embed/>
            </p:oleObj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2590800" y="5029200"/>
          <a:ext cx="4572000" cy="1447800"/>
        </p:xfrm>
        <a:graphic>
          <a:graphicData uri="http://schemas.openxmlformats.org/presentationml/2006/ole">
            <p:oleObj spid="_x0000_s6148" name="Equation" r:id="rId5" imgW="2133360" imgH="774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8305800" cy="48768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cs typeface="Tahoma" pitchFamily="34" charset="0"/>
              </a:rPr>
              <a:t>For H(f) = </a:t>
            </a:r>
            <a:r>
              <a:rPr lang="en-US" sz="1800" dirty="0" err="1" smtClean="0">
                <a:cs typeface="Tahoma" pitchFamily="34" charset="0"/>
              </a:rPr>
              <a:t>H</a:t>
            </a:r>
            <a:r>
              <a:rPr lang="en-US" sz="1800" baseline="-25000" dirty="0" err="1" smtClean="0">
                <a:cs typeface="Tahoma" pitchFamily="34" charset="0"/>
              </a:rPr>
              <a:t>opt</a:t>
            </a:r>
            <a:r>
              <a:rPr lang="en-US" sz="1800" dirty="0" smtClean="0">
                <a:cs typeface="Tahoma" pitchFamily="34" charset="0"/>
              </a:rPr>
              <a:t> (f) to maximize (S/N)</a:t>
            </a:r>
            <a:r>
              <a:rPr lang="en-US" sz="1800" baseline="-25000" dirty="0" smtClean="0">
                <a:cs typeface="Tahoma" pitchFamily="34" charset="0"/>
              </a:rPr>
              <a:t>T</a:t>
            </a:r>
            <a:r>
              <a:rPr lang="en-US" sz="1800" dirty="0" smtClean="0">
                <a:cs typeface="Tahoma" pitchFamily="34" charset="0"/>
              </a:rPr>
              <a:t> use </a:t>
            </a:r>
            <a:r>
              <a:rPr lang="en-US" sz="1800" dirty="0" smtClean="0">
                <a:solidFill>
                  <a:schemeClr val="tx2"/>
                </a:solidFill>
                <a:cs typeface="Tahoma" pitchFamily="34" charset="0"/>
              </a:rPr>
              <a:t>Schwarz’s Inequality:</a:t>
            </a:r>
          </a:p>
          <a:p>
            <a:pPr eaLnBrk="1" hangingPunct="1"/>
            <a:endParaRPr lang="en-US" sz="1800" dirty="0" smtClean="0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cs typeface="Tahoma" pitchFamily="34" charset="0"/>
              </a:rPr>
              <a:t>								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cs typeface="Tahoma" pitchFamily="34" charset="0"/>
            </a:endParaRPr>
          </a:p>
          <a:p>
            <a:pPr eaLnBrk="1" hangingPunct="1"/>
            <a:r>
              <a:rPr lang="en-US" sz="1800" dirty="0" smtClean="0">
                <a:cs typeface="Tahoma" pitchFamily="34" charset="0"/>
              </a:rPr>
              <a:t>Equality holds if f</a:t>
            </a:r>
            <a:r>
              <a:rPr lang="en-US" sz="1800" baseline="-25000" dirty="0" smtClean="0">
                <a:cs typeface="Tahoma" pitchFamily="34" charset="0"/>
              </a:rPr>
              <a:t>1</a:t>
            </a:r>
            <a:r>
              <a:rPr lang="en-US" sz="1800" dirty="0" smtClean="0">
                <a:cs typeface="Tahoma" pitchFamily="34" charset="0"/>
              </a:rPr>
              <a:t>(x) = k f*</a:t>
            </a:r>
            <a:r>
              <a:rPr lang="en-US" sz="1800" baseline="-25000" dirty="0" smtClean="0">
                <a:cs typeface="Tahoma" pitchFamily="34" charset="0"/>
              </a:rPr>
              <a:t>2</a:t>
            </a:r>
            <a:r>
              <a:rPr lang="en-US" sz="1800" dirty="0" smtClean="0">
                <a:cs typeface="Tahoma" pitchFamily="34" charset="0"/>
              </a:rPr>
              <a:t>(x) where k is arbitrary constant and * indicates complex conjugate</a:t>
            </a:r>
          </a:p>
          <a:p>
            <a:pPr eaLnBrk="1" hangingPunct="1"/>
            <a:r>
              <a:rPr lang="en-US" sz="1800" dirty="0" smtClean="0">
                <a:cs typeface="Tahoma" pitchFamily="34" charset="0"/>
              </a:rPr>
              <a:t>Associate H(f) with f</a:t>
            </a:r>
            <a:r>
              <a:rPr lang="en-US" sz="1800" baseline="-25000" dirty="0" smtClean="0">
                <a:cs typeface="Tahoma" pitchFamily="34" charset="0"/>
              </a:rPr>
              <a:t>1</a:t>
            </a:r>
            <a:r>
              <a:rPr lang="en-US" sz="1800" dirty="0" smtClean="0">
                <a:cs typeface="Tahoma" pitchFamily="34" charset="0"/>
              </a:rPr>
              <a:t>(x)  and S(f) e</a:t>
            </a:r>
            <a:r>
              <a:rPr lang="en-US" sz="1800" baseline="30000" dirty="0" smtClean="0">
                <a:cs typeface="Tahoma" pitchFamily="34" charset="0"/>
              </a:rPr>
              <a:t>j2</a:t>
            </a:r>
            <a:r>
              <a:rPr lang="en-US" sz="1800" baseline="30000" dirty="0" smtClean="0">
                <a:cs typeface="Tahoma" pitchFamily="34" charset="0"/>
                <a:sym typeface="Symbol" pitchFamily="18" charset="2"/>
              </a:rPr>
              <a:t></a:t>
            </a:r>
            <a:r>
              <a:rPr lang="en-US" sz="1800" baseline="30000" dirty="0" smtClean="0">
                <a:cs typeface="Tahoma" pitchFamily="34" charset="0"/>
              </a:rPr>
              <a:t> </a:t>
            </a:r>
            <a:r>
              <a:rPr lang="en-US" sz="1800" baseline="30000" dirty="0" err="1" smtClean="0">
                <a:cs typeface="Tahoma" pitchFamily="34" charset="0"/>
              </a:rPr>
              <a:t>fT</a:t>
            </a:r>
            <a:r>
              <a:rPr lang="en-US" sz="1800" baseline="30000" dirty="0" smtClean="0">
                <a:cs typeface="Tahoma" pitchFamily="34" charset="0"/>
              </a:rPr>
              <a:t> </a:t>
            </a:r>
            <a:r>
              <a:rPr lang="en-US" sz="1800" dirty="0" smtClean="0">
                <a:cs typeface="Tahoma" pitchFamily="34" charset="0"/>
              </a:rPr>
              <a:t>with f</a:t>
            </a:r>
            <a:r>
              <a:rPr lang="en-US" sz="1800" baseline="-25000" dirty="0" smtClean="0">
                <a:cs typeface="Tahoma" pitchFamily="34" charset="0"/>
              </a:rPr>
              <a:t>2</a:t>
            </a:r>
            <a:r>
              <a:rPr lang="en-US" sz="1800" dirty="0" smtClean="0">
                <a:cs typeface="Tahoma" pitchFamily="34" charset="0"/>
              </a:rPr>
              <a:t>(x) to get:</a:t>
            </a:r>
          </a:p>
          <a:p>
            <a:pPr eaLnBrk="1" hangingPunct="1"/>
            <a:endParaRPr lang="en-US" sz="1800" dirty="0" smtClean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cs typeface="Tahoma" pitchFamily="34" charset="0"/>
              </a:rPr>
              <a:t>									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cs typeface="Tahoma" pitchFamily="34" charset="0"/>
            </a:endParaRPr>
          </a:p>
          <a:p>
            <a:pPr eaLnBrk="1" hangingPunct="1"/>
            <a:r>
              <a:rPr lang="en-US" sz="1800" dirty="0" smtClean="0">
                <a:cs typeface="Tahoma" pitchFamily="34" charset="0"/>
              </a:rPr>
              <a:t>Substitute yields to:</a:t>
            </a:r>
          </a:p>
          <a:p>
            <a:pPr eaLnBrk="1" hangingPunct="1"/>
            <a:endParaRPr lang="en-US" sz="20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Garamond" pitchFamily="18" charset="0"/>
              </a:rPr>
              <a:t>									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447800" y="4191000"/>
          <a:ext cx="6629400" cy="838200"/>
        </p:xfrm>
        <a:graphic>
          <a:graphicData uri="http://schemas.openxmlformats.org/presentationml/2006/ole">
            <p:oleObj spid="_x0000_s7170" r:id="rId3" imgW="3352680" imgH="40608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600200" y="2209800"/>
          <a:ext cx="5943600" cy="838200"/>
        </p:xfrm>
        <a:graphic>
          <a:graphicData uri="http://schemas.openxmlformats.org/presentationml/2006/ole">
            <p:oleObj spid="_x0000_s7171" r:id="rId4" imgW="2933640" imgH="40608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3124200" y="5486400"/>
          <a:ext cx="3124200" cy="838200"/>
        </p:xfrm>
        <a:graphic>
          <a:graphicData uri="http://schemas.openxmlformats.org/presentationml/2006/ole">
            <p:oleObj spid="_x0000_s7172" r:id="rId5" imgW="154908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9916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Or 			       and energy E of the input signal s(t):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90000"/>
              </a:lnSpc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Thus (S/N)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T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depends on input signal energy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and power spectral density of noise and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NOT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on the particular shape of the waveform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Equality for 		     	holds for optimum filter transfer function H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(f)	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such that:								 															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			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For real valued s(t):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Garamond" pitchFamily="18" charset="0"/>
              </a:rPr>
              <a:t>									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90600" y="381000"/>
          <a:ext cx="2209800" cy="685800"/>
        </p:xfrm>
        <a:graphic>
          <a:graphicData uri="http://schemas.openxmlformats.org/presentationml/2006/ole">
            <p:oleObj spid="_x0000_s8194" r:id="rId3" imgW="1079280" imgH="444240" progId="Equation.3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200400" y="838200"/>
          <a:ext cx="2590800" cy="762000"/>
        </p:xfrm>
        <a:graphic>
          <a:graphicData uri="http://schemas.openxmlformats.org/presentationml/2006/ole">
            <p:oleObj spid="_x0000_s8195" r:id="rId4" imgW="1054080" imgH="355320" progId="Equation.3">
              <p:embed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2819400" y="2971800"/>
          <a:ext cx="1752600" cy="685800"/>
        </p:xfrm>
        <a:graphic>
          <a:graphicData uri="http://schemas.openxmlformats.org/presentationml/2006/ole">
            <p:oleObj spid="_x0000_s8196" r:id="rId5" imgW="1079280" imgH="444240" progId="Equation.3">
              <p:embed/>
            </p:oleObj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2514600" y="3810000"/>
          <a:ext cx="4648200" cy="533400"/>
        </p:xfrm>
        <a:graphic>
          <a:graphicData uri="http://schemas.openxmlformats.org/presentationml/2006/ole">
            <p:oleObj spid="_x0000_s8197" r:id="rId6" imgW="1968480" imgH="241200" progId="Equation.3">
              <p:embed/>
            </p:oleObj>
          </a:graphicData>
        </a:graphic>
      </p:graphicFrame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2590800" y="4495800"/>
          <a:ext cx="4724400" cy="533400"/>
        </p:xfrm>
        <a:graphic>
          <a:graphicData uri="http://schemas.openxmlformats.org/presentationml/2006/ole">
            <p:oleObj spid="_x0000_s8198" r:id="rId7" imgW="1574640" imgH="228600" progId="Equation.3">
              <p:embed/>
            </p:oleObj>
          </a:graphicData>
        </a:graphic>
      </p:graphicFrame>
      <p:graphicFrame>
        <p:nvGraphicFramePr>
          <p:cNvPr id="8199" name="Object 8"/>
          <p:cNvGraphicFramePr>
            <a:graphicFrameLocks noChangeAspect="1"/>
          </p:cNvGraphicFramePr>
          <p:nvPr/>
        </p:nvGraphicFramePr>
        <p:xfrm>
          <a:off x="3505200" y="5791200"/>
          <a:ext cx="3886200" cy="914400"/>
        </p:xfrm>
        <a:graphic>
          <a:graphicData uri="http://schemas.openxmlformats.org/presentationml/2006/ole">
            <p:oleObj spid="_x0000_s8199" r:id="rId8" imgW="181584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316662" cy="1143000"/>
          </a:xfrm>
        </p:spPr>
        <p:txBody>
          <a:bodyPr/>
          <a:lstStyle/>
          <a:p>
            <a:r>
              <a:rPr lang="en-US" dirty="0" smtClean="0">
                <a:cs typeface="Tahoma" pitchFamily="34" charset="0"/>
              </a:rPr>
              <a:t>MATCHED FILTER</a:t>
            </a:r>
            <a:endParaRPr lang="ru-RU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ahoma" pitchFamily="34" charset="0"/>
              </a:rPr>
              <a:t>The impulse response of a filter producing maximum output signal-to-noise ratio is the mirror image of message signal s(t), delayed by symbol time duration T.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ahoma" pitchFamily="34" charset="0"/>
              </a:rPr>
              <a:t>The filter designed is called a </a:t>
            </a:r>
            <a:r>
              <a:rPr lang="en-US" sz="2000" b="1" i="1" dirty="0" smtClean="0">
                <a:solidFill>
                  <a:schemeClr val="tx2"/>
                </a:solidFill>
                <a:cs typeface="Tahoma" pitchFamily="34" charset="0"/>
              </a:rPr>
              <a:t>MATCHED FILTER </a:t>
            </a:r>
            <a:endParaRPr lang="en-US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ahoma" pitchFamily="34" charset="0"/>
              </a:rPr>
              <a:t>Defined as: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cs typeface="Tahoma" pitchFamily="34" charset="0"/>
              </a:rPr>
              <a:t>		a linear filter designed to provide the maximum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cs typeface="Tahoma" pitchFamily="34" charset="0"/>
              </a:rPr>
              <a:t>		signal-to-noise power ratio at its output for a given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cs typeface="Tahoma" pitchFamily="34" charset="0"/>
              </a:rPr>
              <a:t>		transmitted symbol waveform 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2438400" y="3352800"/>
            <a:ext cx="4572000" cy="1143000"/>
            <a:chOff x="1056" y="1296"/>
            <a:chExt cx="2880" cy="720"/>
          </a:xfrm>
        </p:grpSpPr>
        <p:graphicFrame>
          <p:nvGraphicFramePr>
            <p:cNvPr id="9218" name="Object 4"/>
            <p:cNvGraphicFramePr>
              <a:graphicFrameLocks noChangeAspect="1"/>
            </p:cNvGraphicFramePr>
            <p:nvPr/>
          </p:nvGraphicFramePr>
          <p:xfrm>
            <a:off x="1344" y="1344"/>
            <a:ext cx="2448" cy="576"/>
          </p:xfrm>
          <a:graphic>
            <a:graphicData uri="http://schemas.openxmlformats.org/presentationml/2006/ole">
              <p:oleObj spid="_x0000_s9218" r:id="rId3" imgW="1815840" imgH="457200" progId="Equation.3">
                <p:embed/>
              </p:oleObj>
            </a:graphicData>
          </a:graphic>
        </p:graphicFrame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1056" y="1296"/>
              <a:ext cx="2880" cy="720"/>
            </a:xfrm>
            <a:prstGeom prst="rect">
              <a:avLst/>
            </a:prstGeom>
            <a:noFill/>
            <a:ln w="57150" cmpd="thinThick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Matched Filter Output of a </a:t>
            </a:r>
            <a:r>
              <a:rPr lang="en-US" sz="4000" dirty="0"/>
              <a:t>rectangular Pulse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931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Replacing Matched filter with Integrator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114800"/>
            <a:ext cx="599916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2600"/>
            <a:ext cx="7391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7848600" cy="1752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</a:rPr>
              <a:t>A filter that is matched to the waveform </a:t>
            </a:r>
            <a:r>
              <a:rPr lang="en-US" sz="2000" i="1" dirty="0" smtClean="0">
                <a:solidFill>
                  <a:srgbClr val="000000"/>
                </a:solidFill>
                <a:latin typeface="Garamond" pitchFamily="18" charset="0"/>
              </a:rPr>
              <a:t>s(t)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</a:rPr>
              <a:t>, has an impulse response</a:t>
            </a:r>
            <a:endParaRPr lang="en-US" sz="2000" i="1" dirty="0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lvl="1" eaLnBrk="1" hangingPunct="1"/>
            <a:endParaRPr lang="en-US" sz="2000" i="1" dirty="0" smtClean="0">
              <a:solidFill>
                <a:srgbClr val="000000"/>
              </a:solidFill>
              <a:latin typeface="Garamond" pitchFamily="18" charset="0"/>
            </a:endParaRPr>
          </a:p>
          <a:p>
            <a:pPr lvl="1" eaLnBrk="1" hangingPunct="1"/>
            <a:r>
              <a:rPr lang="en-US" sz="2000" i="1" dirty="0" smtClean="0">
                <a:solidFill>
                  <a:srgbClr val="000000"/>
                </a:solidFill>
                <a:latin typeface="Garamond" pitchFamily="18" charset="0"/>
              </a:rPr>
              <a:t>h(t) 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</a:rPr>
              <a:t>is a delayed version of the mirror image (rotated on the </a:t>
            </a:r>
            <a:r>
              <a:rPr lang="en-US" sz="2000" i="1" dirty="0" smtClean="0">
                <a:solidFill>
                  <a:srgbClr val="000000"/>
                </a:solidFill>
                <a:latin typeface="Garamond" pitchFamily="18" charset="0"/>
              </a:rPr>
              <a:t>t = 0 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</a:rPr>
              <a:t>axis) of the original signal waveform</a:t>
            </a:r>
            <a:endParaRPr lang="en-US" sz="1800" dirty="0" smtClean="0">
              <a:latin typeface="Garamond" pitchFamily="18" charset="0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362200" y="2133600"/>
          <a:ext cx="3886200" cy="838200"/>
        </p:xfrm>
        <a:graphic>
          <a:graphicData uri="http://schemas.openxmlformats.org/presentationml/2006/ole">
            <p:oleObj spid="_x0000_s10242" r:id="rId3" imgW="1815840" imgH="457200" progId="Equation.3">
              <p:embed/>
            </p:oleObj>
          </a:graphicData>
        </a:graphic>
      </p:graphicFrame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24384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Signal Waveform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352800" y="5638800"/>
            <a:ext cx="2667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Mirror image of signal waveform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172200" y="5562600"/>
            <a:ext cx="243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Impulse response of matched filter</a:t>
            </a:r>
          </a:p>
        </p:txBody>
      </p:sp>
      <p:grpSp>
        <p:nvGrpSpPr>
          <p:cNvPr id="10247" name="Group 8"/>
          <p:cNvGrpSpPr>
            <a:grpSpLocks/>
          </p:cNvGrpSpPr>
          <p:nvPr/>
        </p:nvGrpSpPr>
        <p:grpSpPr bwMode="auto">
          <a:xfrm>
            <a:off x="6172200" y="3581400"/>
            <a:ext cx="2667000" cy="1752600"/>
            <a:chOff x="3792" y="1728"/>
            <a:chExt cx="1680" cy="1104"/>
          </a:xfrm>
        </p:grpSpPr>
        <p:pic>
          <p:nvPicPr>
            <p:cNvPr id="10257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2" y="1728"/>
              <a:ext cx="16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16" y="2016"/>
              <a:ext cx="13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8" name="Group 11"/>
          <p:cNvGrpSpPr>
            <a:grpSpLocks/>
          </p:cNvGrpSpPr>
          <p:nvPr/>
        </p:nvGrpSpPr>
        <p:grpSpPr bwMode="auto">
          <a:xfrm>
            <a:off x="3276600" y="3657600"/>
            <a:ext cx="2743200" cy="1752600"/>
            <a:chOff x="1968" y="1728"/>
            <a:chExt cx="1728" cy="1104"/>
          </a:xfrm>
        </p:grpSpPr>
        <p:pic>
          <p:nvPicPr>
            <p:cNvPr id="10255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1728"/>
              <a:ext cx="172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08" y="2754"/>
              <a:ext cx="7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762000" y="3657600"/>
            <a:ext cx="2514600" cy="1741488"/>
            <a:chOff x="336" y="1735"/>
            <a:chExt cx="1584" cy="1097"/>
          </a:xfrm>
        </p:grpSpPr>
        <p:pic>
          <p:nvPicPr>
            <p:cNvPr id="10251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" y="1735"/>
              <a:ext cx="1584" cy="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2736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6" y="2736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2736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0" name="Rectangle 21"/>
          <p:cNvSpPr>
            <a:spLocks noChangeArrowheads="1"/>
          </p:cNvSpPr>
          <p:nvPr/>
        </p:nvSpPr>
        <p:spPr bwMode="auto">
          <a:xfrm>
            <a:off x="1295400" y="1143000"/>
            <a:ext cx="7467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Correlation realization of Matched filter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9154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752600" y="-46038"/>
            <a:ext cx="5108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Transmit and Receive Formatting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105400" y="4114800"/>
            <a:ext cx="1752600" cy="762000"/>
          </a:xfrm>
          <a:prstGeom prst="rect">
            <a:avLst/>
          </a:prstGeom>
          <a:noFill/>
          <a:ln w="476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/>
              <a:t>Correlator</a:t>
            </a:r>
            <a:r>
              <a:rPr lang="en-US" dirty="0" smtClean="0"/>
              <a:t> Receiver</a:t>
            </a:r>
          </a:p>
        </p:txBody>
      </p:sp>
      <p:sp>
        <p:nvSpPr>
          <p:cNvPr id="1127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1800" dirty="0" smtClean="0">
                <a:cs typeface="Tahoma" pitchFamily="34" charset="0"/>
              </a:rPr>
              <a:t>This is a causal system</a:t>
            </a:r>
          </a:p>
          <a:p>
            <a:pPr marL="669925" lvl="1" indent="-325438" eaLnBrk="1" hangingPunct="1">
              <a:lnSpc>
                <a:spcPct val="110000"/>
              </a:lnSpc>
            </a:pPr>
            <a:r>
              <a:rPr lang="en-US" sz="1800" dirty="0" smtClean="0">
                <a:cs typeface="Tahoma" pitchFamily="34" charset="0"/>
              </a:rPr>
              <a:t>a system is causal if before an excitation is applied at time </a:t>
            </a:r>
            <a:r>
              <a:rPr lang="en-US" sz="1800" i="1" dirty="0" smtClean="0">
                <a:cs typeface="Tahoma" pitchFamily="34" charset="0"/>
              </a:rPr>
              <a:t>t = T</a:t>
            </a:r>
            <a:r>
              <a:rPr lang="en-US" sz="1800" dirty="0" smtClean="0">
                <a:cs typeface="Tahoma" pitchFamily="34" charset="0"/>
              </a:rPr>
              <a:t>, the response is zero for </a:t>
            </a:r>
            <a:r>
              <a:rPr lang="en-US" sz="1800" i="1" dirty="0" smtClean="0">
                <a:cs typeface="Tahoma" pitchFamily="34" charset="0"/>
              </a:rPr>
              <a:t>- </a:t>
            </a:r>
            <a:r>
              <a:rPr lang="en-US" sz="1800" dirty="0" smtClean="0">
                <a:cs typeface="Tahoma" pitchFamily="34" charset="0"/>
                <a:sym typeface="Symbol" pitchFamily="18" charset="2"/>
              </a:rPr>
              <a:t></a:t>
            </a:r>
            <a:r>
              <a:rPr lang="en-US" sz="1800" dirty="0" smtClean="0">
                <a:cs typeface="Tahoma" pitchFamily="34" charset="0"/>
              </a:rPr>
              <a:t> </a:t>
            </a:r>
            <a:r>
              <a:rPr lang="en-US" sz="1800" i="1" dirty="0" smtClean="0">
                <a:cs typeface="Tahoma" pitchFamily="34" charset="0"/>
              </a:rPr>
              <a:t>&lt; t &lt; T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dirty="0" smtClean="0">
                <a:cs typeface="Tahoma" pitchFamily="34" charset="0"/>
              </a:rPr>
              <a:t>The signal waveform at the output of the matched filter 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 smtClean="0">
                <a:cs typeface="Tahoma" pitchFamily="34" charset="0"/>
              </a:rPr>
              <a:t>									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dirty="0" smtClean="0">
                <a:cs typeface="Tahoma" pitchFamily="34" charset="0"/>
              </a:rPr>
              <a:t>Substituting h(t) to yield:</a:t>
            </a:r>
          </a:p>
          <a:p>
            <a:pPr eaLnBrk="1" hangingPunct="1">
              <a:lnSpc>
                <a:spcPct val="110000"/>
              </a:lnSpc>
            </a:pPr>
            <a:endParaRPr lang="en-US" sz="1800" dirty="0" smtClean="0"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800" dirty="0" smtClean="0"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800" dirty="0" smtClean="0"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 smtClean="0">
                <a:cs typeface="Tahoma" pitchFamily="34" charset="0"/>
              </a:rPr>
              <a:t>									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dirty="0" smtClean="0">
                <a:cs typeface="Tahoma" pitchFamily="34" charset="0"/>
              </a:rPr>
              <a:t>When t=T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 smtClean="0">
                <a:cs typeface="Tahoma" pitchFamily="34" charset="0"/>
              </a:rPr>
              <a:t>									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GB" sz="1400" dirty="0" smtClean="0">
                <a:cs typeface="Tahoma" pitchFamily="34" charset="0"/>
              </a:rPr>
              <a:t>	So the product integration of </a:t>
            </a:r>
            <a:r>
              <a:rPr lang="en-GB" sz="1400" dirty="0" err="1" smtClean="0">
                <a:cs typeface="Tahoma" pitchFamily="34" charset="0"/>
              </a:rPr>
              <a:t>rxd</a:t>
            </a:r>
            <a:r>
              <a:rPr lang="en-GB" sz="1400" dirty="0" smtClean="0">
                <a:cs typeface="Tahoma" pitchFamily="34" charset="0"/>
              </a:rPr>
              <a:t> signal with replica of transmitted waveform s(t) over one symbol interval is called Correlation</a:t>
            </a:r>
            <a:endParaRPr lang="en-US" sz="1400" dirty="0" smtClean="0">
              <a:cs typeface="Tahoma" pitchFamily="34" charset="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438400" y="3124200"/>
          <a:ext cx="4521200" cy="487363"/>
        </p:xfrm>
        <a:graphic>
          <a:graphicData uri="http://schemas.openxmlformats.org/presentationml/2006/ole">
            <p:oleObj spid="_x0000_s11266" name="Equation" r:id="rId3" imgW="2184120" imgH="330120" progId="Equation.3">
              <p:embed/>
            </p:oleObj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2438400" y="4038600"/>
          <a:ext cx="4343400" cy="1096963"/>
        </p:xfrm>
        <a:graphic>
          <a:graphicData uri="http://schemas.openxmlformats.org/presentationml/2006/ole">
            <p:oleObj spid="_x0000_s11267" r:id="rId4" imgW="1815840" imgH="685800" progId="Equation.3">
              <p:embed/>
            </p:oleObj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2667000" y="5334000"/>
          <a:ext cx="2851150" cy="446088"/>
        </p:xfrm>
        <a:graphic>
          <a:graphicData uri="http://schemas.openxmlformats.org/presentationml/2006/ole">
            <p:oleObj spid="_x0000_s11268" name="Equation" r:id="rId5" imgW="11556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14400" y="762000"/>
            <a:ext cx="8229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000" dirty="0" err="1">
                <a:solidFill>
                  <a:schemeClr val="tx2"/>
                </a:solidFill>
                <a:latin typeface="+mn-lt"/>
              </a:rPr>
              <a:t>Correlator</a:t>
            </a:r>
            <a:r>
              <a:rPr lang="en-US" sz="4000" dirty="0">
                <a:solidFill>
                  <a:schemeClr val="tx2"/>
                </a:solidFill>
                <a:latin typeface="+mn-lt"/>
              </a:rPr>
              <a:t> versus Matched Filter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0" y="17526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600" dirty="0">
                <a:latin typeface="+mn-lt"/>
                <a:cs typeface="Arial" charset="0"/>
              </a:rPr>
              <a:t>The functions of the </a:t>
            </a:r>
            <a:r>
              <a:rPr lang="en-US" sz="1600" b="1" i="1" dirty="0" err="1">
                <a:latin typeface="+mn-lt"/>
                <a:cs typeface="Arial" charset="0"/>
              </a:rPr>
              <a:t>correlator</a:t>
            </a:r>
            <a:r>
              <a:rPr lang="en-US" sz="1600" b="1" i="1" dirty="0">
                <a:latin typeface="+mn-lt"/>
                <a:cs typeface="Arial" charset="0"/>
              </a:rPr>
              <a:t> </a:t>
            </a:r>
            <a:r>
              <a:rPr lang="en-US" sz="1600" dirty="0">
                <a:latin typeface="+mn-lt"/>
                <a:cs typeface="Arial" charset="0"/>
              </a:rPr>
              <a:t>and </a:t>
            </a:r>
            <a:r>
              <a:rPr lang="en-US" sz="1600" b="1" i="1" dirty="0">
                <a:latin typeface="+mn-lt"/>
                <a:cs typeface="Arial" charset="0"/>
              </a:rPr>
              <a:t>matched filter </a:t>
            </a:r>
            <a:endParaRPr lang="en-US" sz="1600" dirty="0">
              <a:latin typeface="+mn-lt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1600" dirty="0">
                <a:latin typeface="+mn-lt"/>
                <a:cs typeface="Arial" charset="0"/>
              </a:rPr>
              <a:t>The mathematical operation of </a:t>
            </a:r>
            <a:r>
              <a:rPr lang="en-GB" sz="1600" dirty="0" err="1">
                <a:latin typeface="+mn-lt"/>
                <a:cs typeface="Arial" charset="0"/>
              </a:rPr>
              <a:t>Correlator</a:t>
            </a:r>
            <a:r>
              <a:rPr lang="en-GB" sz="1600" dirty="0">
                <a:latin typeface="+mn-lt"/>
                <a:cs typeface="Arial" charset="0"/>
              </a:rPr>
              <a:t> is </a:t>
            </a:r>
            <a:r>
              <a:rPr lang="en-GB" sz="1600" dirty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correlation</a:t>
            </a:r>
            <a:r>
              <a:rPr lang="en-GB" sz="1600" dirty="0">
                <a:latin typeface="+mn-lt"/>
                <a:cs typeface="Arial" charset="0"/>
              </a:rPr>
              <a:t>, where a signal is correlated with its replica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1600" dirty="0">
                <a:latin typeface="+mn-lt"/>
                <a:cs typeface="Arial" charset="0"/>
              </a:rPr>
              <a:t>Whereas the operation of Matched filter is </a:t>
            </a:r>
            <a:r>
              <a:rPr lang="en-GB" sz="1600" dirty="0">
                <a:solidFill>
                  <a:srgbClr val="FF0000"/>
                </a:solidFill>
                <a:latin typeface="+mn-lt"/>
                <a:cs typeface="Arial" charset="0"/>
              </a:rPr>
              <a:t>Convolution</a:t>
            </a:r>
            <a:r>
              <a:rPr lang="en-GB" sz="1600" dirty="0">
                <a:latin typeface="+mn-lt"/>
                <a:cs typeface="Arial" charset="0"/>
              </a:rPr>
              <a:t>, where signal is convolved with filter impulse response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1600" dirty="0">
                <a:latin typeface="+mn-lt"/>
              </a:rPr>
              <a:t>But the o/p of both is same at t=T so the functions of </a:t>
            </a:r>
            <a:r>
              <a:rPr lang="en-GB" sz="1600" dirty="0" err="1">
                <a:latin typeface="+mn-lt"/>
              </a:rPr>
              <a:t>correlator</a:t>
            </a:r>
            <a:r>
              <a:rPr lang="en-GB" sz="1600" dirty="0">
                <a:latin typeface="+mn-lt"/>
              </a:rPr>
              <a:t> and matched filter is same.</a:t>
            </a:r>
            <a:endParaRPr lang="en-US" sz="1600" dirty="0">
              <a:latin typeface="+mn-lt"/>
            </a:endParaRPr>
          </a:p>
        </p:txBody>
      </p:sp>
      <p:grpSp>
        <p:nvGrpSpPr>
          <p:cNvPr id="40964" name="Group 7"/>
          <p:cNvGrpSpPr>
            <a:grpSpLocks/>
          </p:cNvGrpSpPr>
          <p:nvPr/>
        </p:nvGrpSpPr>
        <p:grpSpPr bwMode="auto">
          <a:xfrm>
            <a:off x="990600" y="3657600"/>
            <a:ext cx="7162800" cy="3284538"/>
            <a:chOff x="624" y="1248"/>
            <a:chExt cx="4512" cy="2510"/>
          </a:xfrm>
        </p:grpSpPr>
        <p:pic>
          <p:nvPicPr>
            <p:cNvPr id="4096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1248"/>
              <a:ext cx="4512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3024" y="3408"/>
              <a:ext cx="125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400">
                  <a:solidFill>
                    <a:schemeClr val="accent2"/>
                  </a:solidFill>
                  <a:latin typeface="Times New Roman" pitchFamily="18" charset="0"/>
                </a:rPr>
                <a:t>Matched Filter</a:t>
              </a:r>
              <a:endParaRPr lang="en-US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0967" name="Text Box 6"/>
            <p:cNvSpPr txBox="1">
              <a:spLocks noChangeArrowheads="1"/>
            </p:cNvSpPr>
            <p:nvPr/>
          </p:nvSpPr>
          <p:spPr bwMode="auto">
            <a:xfrm>
              <a:off x="2976" y="2160"/>
              <a:ext cx="904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400">
                  <a:solidFill>
                    <a:schemeClr val="accent2"/>
                  </a:solidFill>
                  <a:latin typeface="Times New Roman" pitchFamily="18" charset="0"/>
                </a:rPr>
                <a:t>Correlator</a:t>
              </a:r>
              <a:endParaRPr lang="en-US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93038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Implementation of matched filter receiver</a:t>
            </a:r>
          </a:p>
        </p:txBody>
      </p:sp>
      <p:sp>
        <p:nvSpPr>
          <p:cNvPr id="12302" name="Line 3"/>
          <p:cNvSpPr>
            <a:spLocks noChangeShapeType="1"/>
          </p:cNvSpPr>
          <p:nvPr/>
        </p:nvSpPr>
        <p:spPr bwMode="auto">
          <a:xfrm>
            <a:off x="1544638" y="239871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3" name="Line 4"/>
          <p:cNvSpPr>
            <a:spLocks noChangeShapeType="1"/>
          </p:cNvSpPr>
          <p:nvPr/>
        </p:nvSpPr>
        <p:spPr bwMode="auto">
          <a:xfrm>
            <a:off x="1544638" y="38322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4" name="Line 5"/>
          <p:cNvSpPr>
            <a:spLocks noChangeShapeType="1"/>
          </p:cNvSpPr>
          <p:nvPr/>
        </p:nvSpPr>
        <p:spPr bwMode="auto">
          <a:xfrm>
            <a:off x="1544638" y="2398713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5" name="Line 6"/>
          <p:cNvSpPr>
            <a:spLocks noChangeShapeType="1"/>
          </p:cNvSpPr>
          <p:nvPr/>
        </p:nvSpPr>
        <p:spPr bwMode="auto">
          <a:xfrm>
            <a:off x="935038" y="3008313"/>
            <a:ext cx="6159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6" name="Line 7"/>
          <p:cNvSpPr>
            <a:spLocks noChangeShapeType="1"/>
          </p:cNvSpPr>
          <p:nvPr/>
        </p:nvSpPr>
        <p:spPr bwMode="auto">
          <a:xfrm>
            <a:off x="2743200" y="2971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7" name="Line 8"/>
          <p:cNvSpPr>
            <a:spLocks noChangeShapeType="1"/>
          </p:cNvSpPr>
          <p:nvPr/>
        </p:nvSpPr>
        <p:spPr bwMode="auto">
          <a:xfrm>
            <a:off x="4445000" y="28368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/>
        </p:nvGraphicFramePr>
        <p:xfrm>
          <a:off x="4635500" y="2151063"/>
          <a:ext cx="731838" cy="1838325"/>
        </p:xfrm>
        <a:graphic>
          <a:graphicData uri="http://schemas.openxmlformats.org/presentationml/2006/ole">
            <p:oleObj spid="_x0000_s12290" name="Equation" r:id="rId3" imgW="355320" imgH="711000" progId="Equation.3">
              <p:embed/>
            </p:oleObj>
          </a:graphicData>
        </a:graphic>
      </p:graphicFrame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5359400" y="2897188"/>
          <a:ext cx="476250" cy="250825"/>
        </p:xfrm>
        <a:graphic>
          <a:graphicData uri="http://schemas.openxmlformats.org/presentationml/2006/ole">
            <p:oleObj spid="_x0000_s12291" name="Equation" r:id="rId4" imgW="241200" imgH="126720" progId="Equation.3">
              <p:embed/>
            </p:oleObj>
          </a:graphicData>
        </a:graphic>
      </p:graphicFrame>
      <p:graphicFrame>
        <p:nvGraphicFramePr>
          <p:cNvPr id="12292" name="Object 11"/>
          <p:cNvGraphicFramePr>
            <a:graphicFrameLocks noChangeAspect="1"/>
          </p:cNvGraphicFramePr>
          <p:nvPr/>
        </p:nvGraphicFramePr>
        <p:xfrm>
          <a:off x="838200" y="2601913"/>
          <a:ext cx="533400" cy="406400"/>
        </p:xfrm>
        <a:graphic>
          <a:graphicData uri="http://schemas.openxmlformats.org/presentationml/2006/ole">
            <p:oleObj spid="_x0000_s12292" name="Equation" r:id="rId5" imgW="266400" imgH="203040" progId="Equation.3">
              <p:embed/>
            </p:oleObj>
          </a:graphicData>
        </a:graphic>
      </p:graphicFrame>
      <p:graphicFrame>
        <p:nvGraphicFramePr>
          <p:cNvPr id="12293" name="Object 12"/>
          <p:cNvGraphicFramePr>
            <a:graphicFrameLocks noChangeAspect="1"/>
          </p:cNvGraphicFramePr>
          <p:nvPr/>
        </p:nvGraphicFramePr>
        <p:xfrm>
          <a:off x="4140200" y="1935163"/>
          <a:ext cx="736600" cy="431800"/>
        </p:xfrm>
        <a:graphic>
          <a:graphicData uri="http://schemas.openxmlformats.org/presentationml/2006/ole">
            <p:oleObj spid="_x0000_s12293" name="Equation" r:id="rId6" imgW="368280" imgH="215640" progId="Equation.3">
              <p:embed/>
            </p:oleObj>
          </a:graphicData>
        </a:graphic>
      </p:graphicFrame>
      <p:sp>
        <p:nvSpPr>
          <p:cNvPr id="12308" name="Rectangle 13"/>
          <p:cNvSpPr>
            <a:spLocks noChangeArrowheads="1"/>
          </p:cNvSpPr>
          <p:nvPr/>
        </p:nvSpPr>
        <p:spPr bwMode="auto">
          <a:xfrm>
            <a:off x="1447800" y="1752600"/>
            <a:ext cx="4343400" cy="25908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Line 14"/>
          <p:cNvSpPr>
            <a:spLocks noChangeShapeType="1"/>
          </p:cNvSpPr>
          <p:nvPr/>
        </p:nvSpPr>
        <p:spPr bwMode="auto">
          <a:xfrm>
            <a:off x="4114800" y="237966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2294" name="Object 15"/>
          <p:cNvGraphicFramePr>
            <a:graphicFrameLocks noChangeAspect="1"/>
          </p:cNvGraphicFramePr>
          <p:nvPr/>
        </p:nvGraphicFramePr>
        <p:xfrm>
          <a:off x="2301875" y="2181225"/>
          <a:ext cx="1050925" cy="433388"/>
        </p:xfrm>
        <a:graphic>
          <a:graphicData uri="http://schemas.openxmlformats.org/presentationml/2006/ole">
            <p:oleObj spid="_x0000_s12294" name="Equation" r:id="rId7" imgW="583920" imgH="241200" progId="Equation.3">
              <p:embed/>
            </p:oleObj>
          </a:graphicData>
        </a:graphic>
      </p:graphicFrame>
      <p:sp>
        <p:nvSpPr>
          <p:cNvPr id="12310" name="Rectangle 16"/>
          <p:cNvSpPr>
            <a:spLocks noChangeArrowheads="1"/>
          </p:cNvSpPr>
          <p:nvPr/>
        </p:nvSpPr>
        <p:spPr bwMode="auto">
          <a:xfrm>
            <a:off x="2133600" y="2057400"/>
            <a:ext cx="1295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Line 17"/>
          <p:cNvSpPr>
            <a:spLocks noChangeShapeType="1"/>
          </p:cNvSpPr>
          <p:nvPr/>
        </p:nvSpPr>
        <p:spPr bwMode="auto">
          <a:xfrm>
            <a:off x="4114800" y="3810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2295" name="Object 18"/>
          <p:cNvGraphicFramePr>
            <a:graphicFrameLocks noChangeAspect="1"/>
          </p:cNvGraphicFramePr>
          <p:nvPr/>
        </p:nvGraphicFramePr>
        <p:xfrm>
          <a:off x="2209800" y="3617913"/>
          <a:ext cx="1165225" cy="431800"/>
        </p:xfrm>
        <a:graphic>
          <a:graphicData uri="http://schemas.openxmlformats.org/presentationml/2006/ole">
            <p:oleObj spid="_x0000_s12295" name="Equation" r:id="rId8" imgW="647640" imgH="241200" progId="Equation.3">
              <p:embed/>
            </p:oleObj>
          </a:graphicData>
        </a:graphic>
      </p:graphicFrame>
      <p:sp>
        <p:nvSpPr>
          <p:cNvPr id="12312" name="Rectangle 19"/>
          <p:cNvSpPr>
            <a:spLocks noChangeArrowheads="1"/>
          </p:cNvSpPr>
          <p:nvPr/>
        </p:nvSpPr>
        <p:spPr bwMode="auto">
          <a:xfrm>
            <a:off x="2133600" y="3505200"/>
            <a:ext cx="1295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296" name="Object 20"/>
          <p:cNvGraphicFramePr>
            <a:graphicFrameLocks noChangeAspect="1"/>
          </p:cNvGraphicFramePr>
          <p:nvPr/>
        </p:nvGraphicFramePr>
        <p:xfrm>
          <a:off x="4076700" y="3733800"/>
          <a:ext cx="800100" cy="400050"/>
        </p:xfrm>
        <a:graphic>
          <a:graphicData uri="http://schemas.openxmlformats.org/presentationml/2006/ole">
            <p:oleObj spid="_x0000_s12296" name="Equation" r:id="rId9" imgW="431640" imgH="215640" progId="Equation.3">
              <p:embed/>
            </p:oleObj>
          </a:graphicData>
        </a:graphic>
      </p:graphicFrame>
      <p:sp>
        <p:nvSpPr>
          <p:cNvPr id="12313" name="Line 21"/>
          <p:cNvSpPr>
            <a:spLocks noChangeShapeType="1"/>
          </p:cNvSpPr>
          <p:nvPr/>
        </p:nvSpPr>
        <p:spPr bwMode="auto">
          <a:xfrm>
            <a:off x="5892800" y="302895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2297" name="Object 22"/>
          <p:cNvGraphicFramePr>
            <a:graphicFrameLocks noChangeAspect="1"/>
          </p:cNvGraphicFramePr>
          <p:nvPr/>
        </p:nvGraphicFramePr>
        <p:xfrm>
          <a:off x="6061075" y="2724150"/>
          <a:ext cx="252413" cy="250825"/>
        </p:xfrm>
        <a:graphic>
          <a:graphicData uri="http://schemas.openxmlformats.org/presentationml/2006/ole">
            <p:oleObj spid="_x0000_s12297" name="Equation" r:id="rId10" imgW="126720" imgH="126720" progId="Equation.3">
              <p:embed/>
            </p:oleObj>
          </a:graphicData>
        </a:graphic>
      </p:graphicFrame>
      <p:sp>
        <p:nvSpPr>
          <p:cNvPr id="12314" name="Text Box 23"/>
          <p:cNvSpPr txBox="1">
            <a:spLocks noChangeArrowheads="1"/>
          </p:cNvSpPr>
          <p:nvPr/>
        </p:nvSpPr>
        <p:spPr bwMode="auto">
          <a:xfrm>
            <a:off x="2209800" y="1447800"/>
            <a:ext cx="2749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Bank of M matched filters</a:t>
            </a:r>
          </a:p>
        </p:txBody>
      </p:sp>
      <p:sp>
        <p:nvSpPr>
          <p:cNvPr id="12315" name="Text Box 24"/>
          <p:cNvSpPr txBox="1">
            <a:spLocks noChangeArrowheads="1"/>
          </p:cNvSpPr>
          <p:nvPr/>
        </p:nvSpPr>
        <p:spPr bwMode="auto">
          <a:xfrm>
            <a:off x="6013450" y="2419350"/>
            <a:ext cx="236855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Times New Roman" pitchFamily="18" charset="0"/>
              </a:rPr>
              <a:t>Matched filter output:</a:t>
            </a:r>
          </a:p>
          <a:p>
            <a:pPr algn="ctr" eaLnBrk="1" hangingPunct="1"/>
            <a:r>
              <a:rPr lang="en-US" b="1">
                <a:latin typeface="Times New Roman" pitchFamily="18" charset="0"/>
              </a:rPr>
              <a:t>Observation</a:t>
            </a:r>
          </a:p>
          <a:p>
            <a:pPr algn="ctr" eaLnBrk="1" hangingPunct="1"/>
            <a:r>
              <a:rPr lang="en-US" b="1">
                <a:latin typeface="Times New Roman" pitchFamily="18" charset="0"/>
              </a:rPr>
              <a:t>vector</a:t>
            </a:r>
          </a:p>
        </p:txBody>
      </p:sp>
      <p:graphicFrame>
        <p:nvGraphicFramePr>
          <p:cNvPr id="12298" name="Object 25"/>
          <p:cNvGraphicFramePr>
            <a:graphicFrameLocks noChangeAspect="1"/>
          </p:cNvGraphicFramePr>
          <p:nvPr/>
        </p:nvGraphicFramePr>
        <p:xfrm>
          <a:off x="1012825" y="4724400"/>
          <a:ext cx="2390775" cy="484188"/>
        </p:xfrm>
        <a:graphic>
          <a:graphicData uri="http://schemas.openxmlformats.org/presentationml/2006/ole">
            <p:oleObj spid="_x0000_s12298" name="Equation" r:id="rId11" imgW="1193760" imgH="241200" progId="Equation.3">
              <p:embed/>
            </p:oleObj>
          </a:graphicData>
        </a:graphic>
      </p:graphicFrame>
      <p:graphicFrame>
        <p:nvGraphicFramePr>
          <p:cNvPr id="12299" name="Object 26"/>
          <p:cNvGraphicFramePr>
            <a:graphicFrameLocks noChangeAspect="1"/>
          </p:cNvGraphicFramePr>
          <p:nvPr/>
        </p:nvGraphicFramePr>
        <p:xfrm>
          <a:off x="3532188" y="4773613"/>
          <a:ext cx="1296987" cy="407987"/>
        </p:xfrm>
        <a:graphic>
          <a:graphicData uri="http://schemas.openxmlformats.org/presentationml/2006/ole">
            <p:oleObj spid="_x0000_s12299" name="Equation" r:id="rId12" imgW="647640" imgH="203040" progId="Equation.3">
              <p:embed/>
            </p:oleObj>
          </a:graphicData>
        </a:graphic>
      </p:graphicFrame>
      <p:graphicFrame>
        <p:nvGraphicFramePr>
          <p:cNvPr id="12300" name="Object 27"/>
          <p:cNvGraphicFramePr>
            <a:graphicFrameLocks noChangeAspect="1"/>
          </p:cNvGraphicFramePr>
          <p:nvPr/>
        </p:nvGraphicFramePr>
        <p:xfrm>
          <a:off x="931863" y="5270500"/>
          <a:ext cx="5240337" cy="433388"/>
        </p:xfrm>
        <a:graphic>
          <a:graphicData uri="http://schemas.openxmlformats.org/presentationml/2006/ole">
            <p:oleObj spid="_x0000_s12300" name="Equation" r:id="rId13" imgW="2616120" imgH="215640" progId="Equation.3">
              <p:embed/>
            </p:oleObj>
          </a:graphicData>
        </a:graphic>
      </p:graphicFrame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3886200" y="2057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3429000" y="2362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oval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3886200" y="35052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429000" y="3810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oval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20" name="Arc 32"/>
          <p:cNvSpPr>
            <a:spLocks/>
          </p:cNvSpPr>
          <p:nvPr/>
        </p:nvSpPr>
        <p:spPr bwMode="auto">
          <a:xfrm flipH="1">
            <a:off x="3810000" y="2057400"/>
            <a:ext cx="381000" cy="215900"/>
          </a:xfrm>
          <a:custGeom>
            <a:avLst/>
            <a:gdLst>
              <a:gd name="T0" fmla="*/ 2196271 w 21600"/>
              <a:gd name="T1" fmla="*/ 0 h 20414"/>
              <a:gd name="T2" fmla="*/ 6720416 w 21600"/>
              <a:gd name="T3" fmla="*/ 2283374 h 20414"/>
              <a:gd name="T4" fmla="*/ 0 w 21600"/>
              <a:gd name="T5" fmla="*/ 2283374 h 20414"/>
              <a:gd name="T6" fmla="*/ 0 60000 65536"/>
              <a:gd name="T7" fmla="*/ 0 60000 65536"/>
              <a:gd name="T8" fmla="*/ 0 60000 65536"/>
              <a:gd name="T9" fmla="*/ 0 w 21600"/>
              <a:gd name="T10" fmla="*/ 0 h 20414"/>
              <a:gd name="T11" fmla="*/ 21600 w 21600"/>
              <a:gd name="T12" fmla="*/ 20414 h 20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14" fill="none" extrusionOk="0">
                <a:moveTo>
                  <a:pt x="7058" y="0"/>
                </a:moveTo>
                <a:cubicBezTo>
                  <a:pt x="15761" y="3009"/>
                  <a:pt x="21600" y="11205"/>
                  <a:pt x="21600" y="20414"/>
                </a:cubicBezTo>
              </a:path>
              <a:path w="21600" h="20414" stroke="0" extrusionOk="0">
                <a:moveTo>
                  <a:pt x="7058" y="0"/>
                </a:moveTo>
                <a:cubicBezTo>
                  <a:pt x="15761" y="3009"/>
                  <a:pt x="21600" y="11205"/>
                  <a:pt x="21600" y="20414"/>
                </a:cubicBezTo>
                <a:lnTo>
                  <a:pt x="0" y="2041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 type="none" w="sm" len="sm"/>
            <a:tailEnd type="arrow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flipH="1">
            <a:off x="3810000" y="3581400"/>
            <a:ext cx="381000" cy="215900"/>
          </a:xfrm>
          <a:custGeom>
            <a:avLst/>
            <a:gdLst>
              <a:gd name="T0" fmla="*/ 2196271 w 21600"/>
              <a:gd name="T1" fmla="*/ 0 h 20414"/>
              <a:gd name="T2" fmla="*/ 6720416 w 21600"/>
              <a:gd name="T3" fmla="*/ 2283374 h 20414"/>
              <a:gd name="T4" fmla="*/ 0 w 21600"/>
              <a:gd name="T5" fmla="*/ 2283374 h 20414"/>
              <a:gd name="T6" fmla="*/ 0 60000 65536"/>
              <a:gd name="T7" fmla="*/ 0 60000 65536"/>
              <a:gd name="T8" fmla="*/ 0 60000 65536"/>
              <a:gd name="T9" fmla="*/ 0 w 21600"/>
              <a:gd name="T10" fmla="*/ 0 h 20414"/>
              <a:gd name="T11" fmla="*/ 21600 w 21600"/>
              <a:gd name="T12" fmla="*/ 20414 h 20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14" fill="none" extrusionOk="0">
                <a:moveTo>
                  <a:pt x="7058" y="0"/>
                </a:moveTo>
                <a:cubicBezTo>
                  <a:pt x="15761" y="3009"/>
                  <a:pt x="21600" y="11205"/>
                  <a:pt x="21600" y="20414"/>
                </a:cubicBezTo>
              </a:path>
              <a:path w="21600" h="20414" stroke="0" extrusionOk="0">
                <a:moveTo>
                  <a:pt x="7058" y="0"/>
                </a:moveTo>
                <a:cubicBezTo>
                  <a:pt x="15761" y="3009"/>
                  <a:pt x="21600" y="11205"/>
                  <a:pt x="21600" y="20414"/>
                </a:cubicBezTo>
                <a:lnTo>
                  <a:pt x="0" y="2041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 type="none" w="sm" len="sm"/>
            <a:tailEnd type="arrow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Implementation of </a:t>
            </a:r>
            <a:r>
              <a:rPr lang="en-US" dirty="0" err="1"/>
              <a:t>correlator</a:t>
            </a:r>
            <a:r>
              <a:rPr lang="en-US" dirty="0"/>
              <a:t> receiver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838200" y="5203825"/>
          <a:ext cx="2008188" cy="968375"/>
        </p:xfrm>
        <a:graphic>
          <a:graphicData uri="http://schemas.openxmlformats.org/presentationml/2006/ole">
            <p:oleObj spid="_x0000_s13314" name="Equation" r:id="rId3" imgW="1002960" imgH="482400" progId="Equation.3">
              <p:embed/>
            </p:oleObj>
          </a:graphicData>
        </a:graphic>
      </p:graphicFrame>
      <p:sp>
        <p:nvSpPr>
          <p:cNvPr id="13328" name="Line 4"/>
          <p:cNvSpPr>
            <a:spLocks noChangeShapeType="1"/>
          </p:cNvSpPr>
          <p:nvPr/>
        </p:nvSpPr>
        <p:spPr bwMode="auto">
          <a:xfrm>
            <a:off x="2078038" y="2565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29" name="AutoShape 5"/>
          <p:cNvSpPr>
            <a:spLocks noChangeArrowheads="1"/>
          </p:cNvSpPr>
          <p:nvPr/>
        </p:nvSpPr>
        <p:spPr bwMode="auto">
          <a:xfrm>
            <a:off x="2687638" y="2413000"/>
            <a:ext cx="304800" cy="304800"/>
          </a:xfrm>
          <a:prstGeom prst="flowChartSummingJunction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Line 6"/>
          <p:cNvSpPr>
            <a:spLocks noChangeShapeType="1"/>
          </p:cNvSpPr>
          <p:nvPr/>
        </p:nvSpPr>
        <p:spPr bwMode="auto">
          <a:xfrm>
            <a:off x="2992438" y="2565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1" name="Rectangle 7"/>
          <p:cNvSpPr>
            <a:spLocks noChangeArrowheads="1"/>
          </p:cNvSpPr>
          <p:nvPr/>
        </p:nvSpPr>
        <p:spPr bwMode="auto">
          <a:xfrm>
            <a:off x="3602038" y="2184400"/>
            <a:ext cx="533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3648075" y="2184400"/>
          <a:ext cx="639763" cy="790575"/>
        </p:xfrm>
        <a:graphic>
          <a:graphicData uri="http://schemas.openxmlformats.org/presentationml/2006/ole">
            <p:oleObj spid="_x0000_s13315" name="Equation" r:id="rId4" imgW="266400" imgH="330120" progId="Equation.3">
              <p:embed/>
            </p:oleObj>
          </a:graphicData>
        </a:graphic>
      </p:graphicFrame>
      <p:sp>
        <p:nvSpPr>
          <p:cNvPr id="13332" name="Line 9"/>
          <p:cNvSpPr>
            <a:spLocks noChangeShapeType="1"/>
          </p:cNvSpPr>
          <p:nvPr/>
        </p:nvSpPr>
        <p:spPr bwMode="auto">
          <a:xfrm>
            <a:off x="4135438" y="2565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3" name="Line 10"/>
          <p:cNvSpPr>
            <a:spLocks noChangeShapeType="1"/>
          </p:cNvSpPr>
          <p:nvPr/>
        </p:nvSpPr>
        <p:spPr bwMode="auto">
          <a:xfrm>
            <a:off x="2840038" y="2108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/>
        </p:nvGraphicFramePr>
        <p:xfrm>
          <a:off x="2646363" y="1741488"/>
          <a:ext cx="661987" cy="409575"/>
        </p:xfrm>
        <a:graphic>
          <a:graphicData uri="http://schemas.openxmlformats.org/presentationml/2006/ole">
            <p:oleObj spid="_x0000_s13316" name="Equation" r:id="rId5" imgW="368280" imgH="228600" progId="Equation.3">
              <p:embed/>
            </p:oleObj>
          </a:graphicData>
        </a:graphic>
      </p:graphicFrame>
      <p:sp>
        <p:nvSpPr>
          <p:cNvPr id="13334" name="Line 12"/>
          <p:cNvSpPr>
            <a:spLocks noChangeShapeType="1"/>
          </p:cNvSpPr>
          <p:nvPr/>
        </p:nvSpPr>
        <p:spPr bwMode="auto">
          <a:xfrm>
            <a:off x="2078038" y="399891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5" name="AutoShape 13"/>
          <p:cNvSpPr>
            <a:spLocks noChangeArrowheads="1"/>
          </p:cNvSpPr>
          <p:nvPr/>
        </p:nvSpPr>
        <p:spPr bwMode="auto">
          <a:xfrm>
            <a:off x="2687638" y="3846513"/>
            <a:ext cx="304800" cy="304800"/>
          </a:xfrm>
          <a:prstGeom prst="flowChartSummingJunction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Line 14"/>
          <p:cNvSpPr>
            <a:spLocks noChangeShapeType="1"/>
          </p:cNvSpPr>
          <p:nvPr/>
        </p:nvSpPr>
        <p:spPr bwMode="auto">
          <a:xfrm>
            <a:off x="2992438" y="399891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7" name="Rectangle 15"/>
          <p:cNvSpPr>
            <a:spLocks noChangeArrowheads="1"/>
          </p:cNvSpPr>
          <p:nvPr/>
        </p:nvSpPr>
        <p:spPr bwMode="auto">
          <a:xfrm>
            <a:off x="3602038" y="3617913"/>
            <a:ext cx="533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3317" name="Object 16"/>
          <p:cNvGraphicFramePr>
            <a:graphicFrameLocks noChangeAspect="1"/>
          </p:cNvGraphicFramePr>
          <p:nvPr/>
        </p:nvGraphicFramePr>
        <p:xfrm>
          <a:off x="3648075" y="3617913"/>
          <a:ext cx="639763" cy="790575"/>
        </p:xfrm>
        <a:graphic>
          <a:graphicData uri="http://schemas.openxmlformats.org/presentationml/2006/ole">
            <p:oleObj spid="_x0000_s13317" name="Equation" r:id="rId6" imgW="266400" imgH="330120" progId="Equation.3">
              <p:embed/>
            </p:oleObj>
          </a:graphicData>
        </a:graphic>
      </p:graphicFrame>
      <p:sp>
        <p:nvSpPr>
          <p:cNvPr id="13338" name="Line 17"/>
          <p:cNvSpPr>
            <a:spLocks noChangeShapeType="1"/>
          </p:cNvSpPr>
          <p:nvPr/>
        </p:nvSpPr>
        <p:spPr bwMode="auto">
          <a:xfrm>
            <a:off x="4135438" y="399891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9" name="Line 18"/>
          <p:cNvSpPr>
            <a:spLocks noChangeShapeType="1"/>
          </p:cNvSpPr>
          <p:nvPr/>
        </p:nvSpPr>
        <p:spPr bwMode="auto">
          <a:xfrm>
            <a:off x="2840038" y="35417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3318" name="Object 19"/>
          <p:cNvGraphicFramePr>
            <a:graphicFrameLocks noChangeAspect="1"/>
          </p:cNvGraphicFramePr>
          <p:nvPr/>
        </p:nvGraphicFramePr>
        <p:xfrm>
          <a:off x="2589213" y="3175000"/>
          <a:ext cx="777875" cy="409575"/>
        </p:xfrm>
        <a:graphic>
          <a:graphicData uri="http://schemas.openxmlformats.org/presentationml/2006/ole">
            <p:oleObj spid="_x0000_s13318" name="Equation" r:id="rId7" imgW="431640" imgH="228600" progId="Equation.3">
              <p:embed/>
            </p:oleObj>
          </a:graphicData>
        </a:graphic>
      </p:graphicFrame>
      <p:sp>
        <p:nvSpPr>
          <p:cNvPr id="13340" name="Line 20"/>
          <p:cNvSpPr>
            <a:spLocks noChangeShapeType="1"/>
          </p:cNvSpPr>
          <p:nvPr/>
        </p:nvSpPr>
        <p:spPr bwMode="auto">
          <a:xfrm>
            <a:off x="2078038" y="25654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41" name="Line 21"/>
          <p:cNvSpPr>
            <a:spLocks noChangeShapeType="1"/>
          </p:cNvSpPr>
          <p:nvPr/>
        </p:nvSpPr>
        <p:spPr bwMode="auto">
          <a:xfrm>
            <a:off x="1468438" y="3175000"/>
            <a:ext cx="6159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42" name="Line 22"/>
          <p:cNvSpPr>
            <a:spLocks noChangeShapeType="1"/>
          </p:cNvSpPr>
          <p:nvPr/>
        </p:nvSpPr>
        <p:spPr bwMode="auto">
          <a:xfrm>
            <a:off x="2840038" y="2946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43" name="Line 23"/>
          <p:cNvSpPr>
            <a:spLocks noChangeShapeType="1"/>
          </p:cNvSpPr>
          <p:nvPr/>
        </p:nvSpPr>
        <p:spPr bwMode="auto">
          <a:xfrm>
            <a:off x="4440238" y="302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3319" name="Object 24"/>
          <p:cNvGraphicFramePr>
            <a:graphicFrameLocks noChangeAspect="1"/>
          </p:cNvGraphicFramePr>
          <p:nvPr/>
        </p:nvGraphicFramePr>
        <p:xfrm>
          <a:off x="4775200" y="2336800"/>
          <a:ext cx="735013" cy="1838325"/>
        </p:xfrm>
        <a:graphic>
          <a:graphicData uri="http://schemas.openxmlformats.org/presentationml/2006/ole">
            <p:oleObj spid="_x0000_s13319" name="Equation" r:id="rId8" imgW="355320" imgH="711000" progId="Equation.3">
              <p:embed/>
            </p:oleObj>
          </a:graphicData>
        </a:graphic>
      </p:graphicFrame>
      <p:graphicFrame>
        <p:nvGraphicFramePr>
          <p:cNvPr id="13320" name="Object 25"/>
          <p:cNvGraphicFramePr>
            <a:graphicFrameLocks noChangeAspect="1"/>
          </p:cNvGraphicFramePr>
          <p:nvPr/>
        </p:nvGraphicFramePr>
        <p:xfrm>
          <a:off x="5556250" y="3082925"/>
          <a:ext cx="476250" cy="250825"/>
        </p:xfrm>
        <a:graphic>
          <a:graphicData uri="http://schemas.openxmlformats.org/presentationml/2006/ole">
            <p:oleObj spid="_x0000_s13320" name="Equation" r:id="rId9" imgW="241200" imgH="126720" progId="Equation.3">
              <p:embed/>
            </p:oleObj>
          </a:graphicData>
        </a:graphic>
      </p:graphicFrame>
      <p:graphicFrame>
        <p:nvGraphicFramePr>
          <p:cNvPr id="13321" name="Object 26"/>
          <p:cNvGraphicFramePr>
            <a:graphicFrameLocks noChangeAspect="1"/>
          </p:cNvGraphicFramePr>
          <p:nvPr/>
        </p:nvGraphicFramePr>
        <p:xfrm>
          <a:off x="1371600" y="2768600"/>
          <a:ext cx="533400" cy="406400"/>
        </p:xfrm>
        <a:graphic>
          <a:graphicData uri="http://schemas.openxmlformats.org/presentationml/2006/ole">
            <p:oleObj spid="_x0000_s13321" name="Equation" r:id="rId10" imgW="266400" imgH="203040" progId="Equation.3">
              <p:embed/>
            </p:oleObj>
          </a:graphicData>
        </a:graphic>
      </p:graphicFrame>
      <p:graphicFrame>
        <p:nvGraphicFramePr>
          <p:cNvPr id="13322" name="Object 27"/>
          <p:cNvGraphicFramePr>
            <a:graphicFrameLocks noChangeAspect="1"/>
          </p:cNvGraphicFramePr>
          <p:nvPr/>
        </p:nvGraphicFramePr>
        <p:xfrm>
          <a:off x="4140200" y="2120900"/>
          <a:ext cx="736600" cy="431800"/>
        </p:xfrm>
        <a:graphic>
          <a:graphicData uri="http://schemas.openxmlformats.org/presentationml/2006/ole">
            <p:oleObj spid="_x0000_s13322" name="Equation" r:id="rId11" imgW="368280" imgH="215640" progId="Equation.3">
              <p:embed/>
            </p:oleObj>
          </a:graphicData>
        </a:graphic>
      </p:graphicFrame>
      <p:graphicFrame>
        <p:nvGraphicFramePr>
          <p:cNvPr id="13323" name="Object 28"/>
          <p:cNvGraphicFramePr>
            <a:graphicFrameLocks noChangeAspect="1"/>
          </p:cNvGraphicFramePr>
          <p:nvPr/>
        </p:nvGraphicFramePr>
        <p:xfrm>
          <a:off x="4089400" y="3987800"/>
          <a:ext cx="863600" cy="431800"/>
        </p:xfrm>
        <a:graphic>
          <a:graphicData uri="http://schemas.openxmlformats.org/presentationml/2006/ole">
            <p:oleObj spid="_x0000_s13323" name="Equation" r:id="rId12" imgW="431640" imgH="215640" progId="Equation.3">
              <p:embed/>
            </p:oleObj>
          </a:graphicData>
        </a:graphic>
      </p:graphicFrame>
      <p:sp>
        <p:nvSpPr>
          <p:cNvPr id="13344" name="Rectangle 29"/>
          <p:cNvSpPr>
            <a:spLocks noChangeArrowheads="1"/>
          </p:cNvSpPr>
          <p:nvPr/>
        </p:nvSpPr>
        <p:spPr bwMode="auto">
          <a:xfrm>
            <a:off x="1981200" y="1676400"/>
            <a:ext cx="4114800" cy="2895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5" name="Line 30"/>
          <p:cNvSpPr>
            <a:spLocks noChangeShapeType="1"/>
          </p:cNvSpPr>
          <p:nvPr/>
        </p:nvSpPr>
        <p:spPr bwMode="auto">
          <a:xfrm>
            <a:off x="6096000" y="3200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3324" name="Object 31"/>
          <p:cNvGraphicFramePr>
            <a:graphicFrameLocks noChangeAspect="1"/>
          </p:cNvGraphicFramePr>
          <p:nvPr/>
        </p:nvGraphicFramePr>
        <p:xfrm>
          <a:off x="6264275" y="2895600"/>
          <a:ext cx="252413" cy="250825"/>
        </p:xfrm>
        <a:graphic>
          <a:graphicData uri="http://schemas.openxmlformats.org/presentationml/2006/ole">
            <p:oleObj spid="_x0000_s13324" name="Equation" r:id="rId13" imgW="126720" imgH="126720" progId="Equation.3">
              <p:embed/>
            </p:oleObj>
          </a:graphicData>
        </a:graphic>
      </p:graphicFrame>
      <p:sp>
        <p:nvSpPr>
          <p:cNvPr id="13346" name="Text Box 32"/>
          <p:cNvSpPr txBox="1">
            <a:spLocks noChangeArrowheads="1"/>
          </p:cNvSpPr>
          <p:nvPr/>
        </p:nvSpPr>
        <p:spPr bwMode="auto">
          <a:xfrm>
            <a:off x="2743200" y="1371600"/>
            <a:ext cx="24304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Bank of M correlators</a:t>
            </a:r>
          </a:p>
        </p:txBody>
      </p:sp>
      <p:sp>
        <p:nvSpPr>
          <p:cNvPr id="13347" name="Text Box 33"/>
          <p:cNvSpPr txBox="1">
            <a:spLocks noChangeArrowheads="1"/>
          </p:cNvSpPr>
          <p:nvPr/>
        </p:nvSpPr>
        <p:spPr bwMode="auto">
          <a:xfrm>
            <a:off x="6350000" y="2589213"/>
            <a:ext cx="21082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Times New Roman" pitchFamily="18" charset="0"/>
              </a:rPr>
              <a:t>Correlators output:</a:t>
            </a:r>
          </a:p>
          <a:p>
            <a:pPr algn="ctr" eaLnBrk="1" hangingPunct="1"/>
            <a:r>
              <a:rPr lang="en-US" b="1">
                <a:latin typeface="Times New Roman" pitchFamily="18" charset="0"/>
              </a:rPr>
              <a:t>Observation</a:t>
            </a:r>
          </a:p>
          <a:p>
            <a:pPr algn="ctr" eaLnBrk="1" hangingPunct="1"/>
            <a:r>
              <a:rPr lang="en-US" b="1">
                <a:latin typeface="Times New Roman" pitchFamily="18" charset="0"/>
              </a:rPr>
              <a:t>vector</a:t>
            </a:r>
          </a:p>
        </p:txBody>
      </p:sp>
      <p:graphicFrame>
        <p:nvGraphicFramePr>
          <p:cNvPr id="13325" name="Object 34"/>
          <p:cNvGraphicFramePr>
            <a:graphicFrameLocks noChangeAspect="1"/>
          </p:cNvGraphicFramePr>
          <p:nvPr/>
        </p:nvGraphicFramePr>
        <p:xfrm>
          <a:off x="931863" y="4800600"/>
          <a:ext cx="5240337" cy="433388"/>
        </p:xfrm>
        <a:graphic>
          <a:graphicData uri="http://schemas.openxmlformats.org/presentationml/2006/ole">
            <p:oleObj spid="_x0000_s13325" name="Equation" r:id="rId14" imgW="2616120" imgH="215640" progId="Equation.3">
              <p:embed/>
            </p:oleObj>
          </a:graphicData>
        </a:graphic>
      </p:graphicFrame>
      <p:graphicFrame>
        <p:nvGraphicFramePr>
          <p:cNvPr id="13326" name="Object 35"/>
          <p:cNvGraphicFramePr>
            <a:graphicFrameLocks noChangeAspect="1"/>
          </p:cNvGraphicFramePr>
          <p:nvPr/>
        </p:nvGraphicFramePr>
        <p:xfrm>
          <a:off x="3532188" y="5486400"/>
          <a:ext cx="1296987" cy="407988"/>
        </p:xfrm>
        <a:graphic>
          <a:graphicData uri="http://schemas.openxmlformats.org/presentationml/2006/ole">
            <p:oleObj spid="_x0000_s13326" name="Equation" r:id="rId15" imgW="64764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33CC"/>
                </a:solidFill>
                <a:latin typeface="Times New Roman" pitchFamily="18" charset="0"/>
              </a:rPr>
              <a:t>Example of implementation of matched filter receivers</a:t>
            </a:r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51" name="Line 3"/>
          <p:cNvSpPr>
            <a:spLocks noChangeShapeType="1"/>
          </p:cNvSpPr>
          <p:nvPr/>
        </p:nvSpPr>
        <p:spPr bwMode="auto">
          <a:xfrm>
            <a:off x="3144838" y="3084513"/>
            <a:ext cx="512762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52" name="Line 4"/>
          <p:cNvSpPr>
            <a:spLocks noChangeShapeType="1"/>
          </p:cNvSpPr>
          <p:nvPr/>
        </p:nvSpPr>
        <p:spPr bwMode="auto">
          <a:xfrm>
            <a:off x="3144838" y="3084513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53" name="Line 5"/>
          <p:cNvSpPr>
            <a:spLocks noChangeShapeType="1"/>
          </p:cNvSpPr>
          <p:nvPr/>
        </p:nvSpPr>
        <p:spPr bwMode="auto">
          <a:xfrm>
            <a:off x="2535238" y="3694113"/>
            <a:ext cx="6159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6629400" y="2895600"/>
          <a:ext cx="654050" cy="1838325"/>
        </p:xfrm>
        <a:graphic>
          <a:graphicData uri="http://schemas.openxmlformats.org/presentationml/2006/ole">
            <p:oleObj spid="_x0000_s14338" name="Equation" r:id="rId3" imgW="317160" imgH="711000" progId="Equation.3">
              <p:embed/>
            </p:oleObj>
          </a:graphicData>
        </a:graphic>
      </p:graphicFrame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7315200" y="3602038"/>
          <a:ext cx="476250" cy="250825"/>
        </p:xfrm>
        <a:graphic>
          <a:graphicData uri="http://schemas.openxmlformats.org/presentationml/2006/ole">
            <p:oleObj spid="_x0000_s14339" name="Equation" r:id="rId4" imgW="241200" imgH="126720" progId="Equation.3">
              <p:embed/>
            </p:oleObj>
          </a:graphicData>
        </a:graphic>
      </p:graphicFrame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2438400" y="3287713"/>
          <a:ext cx="533400" cy="406400"/>
        </p:xfrm>
        <a:graphic>
          <a:graphicData uri="http://schemas.openxmlformats.org/presentationml/2006/ole">
            <p:oleObj spid="_x0000_s14340" name="Equation" r:id="rId5" imgW="266400" imgH="203040" progId="Equation.3">
              <p:embed/>
            </p:oleObj>
          </a:graphicData>
        </a:graphic>
      </p:graphicFrame>
      <p:graphicFrame>
        <p:nvGraphicFramePr>
          <p:cNvPr id="14341" name="Object 9"/>
          <p:cNvGraphicFramePr>
            <a:graphicFrameLocks noChangeAspect="1"/>
          </p:cNvGraphicFramePr>
          <p:nvPr/>
        </p:nvGraphicFramePr>
        <p:xfrm>
          <a:off x="6019800" y="2640013"/>
          <a:ext cx="736600" cy="431800"/>
        </p:xfrm>
        <a:graphic>
          <a:graphicData uri="http://schemas.openxmlformats.org/presentationml/2006/ole">
            <p:oleObj spid="_x0000_s14341" name="Equation" r:id="rId6" imgW="368280" imgH="215640" progId="Equation.3">
              <p:embed/>
            </p:oleObj>
          </a:graphicData>
        </a:graphic>
      </p:graphicFrame>
      <p:sp>
        <p:nvSpPr>
          <p:cNvPr id="14354" name="Rectangle 10"/>
          <p:cNvSpPr>
            <a:spLocks noChangeArrowheads="1"/>
          </p:cNvSpPr>
          <p:nvPr/>
        </p:nvSpPr>
        <p:spPr bwMode="auto">
          <a:xfrm>
            <a:off x="3048000" y="2438400"/>
            <a:ext cx="4800600" cy="3581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Line 11"/>
          <p:cNvSpPr>
            <a:spLocks noChangeShapeType="1"/>
          </p:cNvSpPr>
          <p:nvPr/>
        </p:nvSpPr>
        <p:spPr bwMode="auto">
          <a:xfrm>
            <a:off x="6096000" y="308451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56" name="Rectangle 12"/>
          <p:cNvSpPr>
            <a:spLocks noChangeArrowheads="1"/>
          </p:cNvSpPr>
          <p:nvPr/>
        </p:nvSpPr>
        <p:spPr bwMode="auto">
          <a:xfrm>
            <a:off x="3657600" y="2514600"/>
            <a:ext cx="17526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Line 13"/>
          <p:cNvSpPr>
            <a:spLocks noChangeShapeType="1"/>
          </p:cNvSpPr>
          <p:nvPr/>
        </p:nvSpPr>
        <p:spPr bwMode="auto">
          <a:xfrm>
            <a:off x="6096000" y="453231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58" name="Rectangle 14"/>
          <p:cNvSpPr>
            <a:spLocks noChangeArrowheads="1"/>
          </p:cNvSpPr>
          <p:nvPr/>
        </p:nvSpPr>
        <p:spPr bwMode="auto">
          <a:xfrm>
            <a:off x="3657600" y="4191000"/>
            <a:ext cx="1752600" cy="1600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4342" name="Object 15"/>
          <p:cNvGraphicFramePr>
            <a:graphicFrameLocks noChangeAspect="1"/>
          </p:cNvGraphicFramePr>
          <p:nvPr/>
        </p:nvGraphicFramePr>
        <p:xfrm>
          <a:off x="6096000" y="4552950"/>
          <a:ext cx="706438" cy="400050"/>
        </p:xfrm>
        <a:graphic>
          <a:graphicData uri="http://schemas.openxmlformats.org/presentationml/2006/ole">
            <p:oleObj spid="_x0000_s14342" name="Equation" r:id="rId7" imgW="380880" imgH="215640" progId="Equation.3">
              <p:embed/>
            </p:oleObj>
          </a:graphicData>
        </a:graphic>
      </p:graphicFrame>
      <p:sp>
        <p:nvSpPr>
          <p:cNvPr id="14359" name="Line 16"/>
          <p:cNvSpPr>
            <a:spLocks noChangeShapeType="1"/>
          </p:cNvSpPr>
          <p:nvPr/>
        </p:nvSpPr>
        <p:spPr bwMode="auto">
          <a:xfrm>
            <a:off x="7848600" y="3733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4343" name="Object 17"/>
          <p:cNvGraphicFramePr>
            <a:graphicFrameLocks noChangeAspect="1"/>
          </p:cNvGraphicFramePr>
          <p:nvPr/>
        </p:nvGraphicFramePr>
        <p:xfrm>
          <a:off x="8016875" y="3429000"/>
          <a:ext cx="252413" cy="250825"/>
        </p:xfrm>
        <a:graphic>
          <a:graphicData uri="http://schemas.openxmlformats.org/presentationml/2006/ole">
            <p:oleObj spid="_x0000_s14343" name="Equation" r:id="rId8" imgW="126720" imgH="126720" progId="Equation.3">
              <p:embed/>
            </p:oleObj>
          </a:graphicData>
        </a:graphic>
      </p:graphicFrame>
      <p:sp>
        <p:nvSpPr>
          <p:cNvPr id="14360" name="Text Box 18"/>
          <p:cNvSpPr txBox="1">
            <a:spLocks noChangeArrowheads="1"/>
          </p:cNvSpPr>
          <p:nvPr/>
        </p:nvSpPr>
        <p:spPr bwMode="auto">
          <a:xfrm>
            <a:off x="3905250" y="1679575"/>
            <a:ext cx="3468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Bank of 2 matched filters</a:t>
            </a:r>
          </a:p>
        </p:txBody>
      </p:sp>
      <p:sp>
        <p:nvSpPr>
          <p:cNvPr id="14361" name="Line 19"/>
          <p:cNvSpPr>
            <a:spLocks noChangeShapeType="1"/>
          </p:cNvSpPr>
          <p:nvPr/>
        </p:nvSpPr>
        <p:spPr bwMode="auto">
          <a:xfrm>
            <a:off x="1014413" y="1600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2" name="Line 20"/>
          <p:cNvSpPr>
            <a:spLocks noChangeShapeType="1"/>
          </p:cNvSpPr>
          <p:nvPr/>
        </p:nvSpPr>
        <p:spPr bwMode="auto">
          <a:xfrm>
            <a:off x="709613" y="28194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3" name="Rectangle 21"/>
          <p:cNvSpPr>
            <a:spLocks noChangeArrowheads="1"/>
          </p:cNvSpPr>
          <p:nvPr/>
        </p:nvSpPr>
        <p:spPr bwMode="auto">
          <a:xfrm>
            <a:off x="1014413" y="2209800"/>
            <a:ext cx="914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4" name="Text Box 22"/>
          <p:cNvSpPr txBox="1">
            <a:spLocks noChangeArrowheads="1"/>
          </p:cNvSpPr>
          <p:nvPr/>
        </p:nvSpPr>
        <p:spPr bwMode="auto">
          <a:xfrm>
            <a:off x="1693863" y="2757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T</a:t>
            </a:r>
          </a:p>
        </p:txBody>
      </p:sp>
      <p:sp>
        <p:nvSpPr>
          <p:cNvPr id="14365" name="Text Box 23"/>
          <p:cNvSpPr txBox="1">
            <a:spLocks noChangeArrowheads="1"/>
          </p:cNvSpPr>
          <p:nvPr/>
        </p:nvSpPr>
        <p:spPr bwMode="auto">
          <a:xfrm>
            <a:off x="2303463" y="2757488"/>
            <a:ext cx="247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14344" name="Object 24"/>
          <p:cNvGraphicFramePr>
            <a:graphicFrameLocks noChangeAspect="1"/>
          </p:cNvGraphicFramePr>
          <p:nvPr/>
        </p:nvGraphicFramePr>
        <p:xfrm>
          <a:off x="404813" y="1536700"/>
          <a:ext cx="588962" cy="414338"/>
        </p:xfrm>
        <a:graphic>
          <a:graphicData uri="http://schemas.openxmlformats.org/presentationml/2006/ole">
            <p:oleObj spid="_x0000_s14344" name="Equation" r:id="rId9" imgW="304560" imgH="215640" progId="Equation.3">
              <p:embed/>
            </p:oleObj>
          </a:graphicData>
        </a:graphic>
      </p:graphicFrame>
      <p:sp>
        <p:nvSpPr>
          <p:cNvPr id="14366" name="Line 25"/>
          <p:cNvSpPr>
            <a:spLocks noChangeShapeType="1"/>
          </p:cNvSpPr>
          <p:nvPr/>
        </p:nvSpPr>
        <p:spPr bwMode="auto">
          <a:xfrm>
            <a:off x="1014413" y="3886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7" name="Line 26"/>
          <p:cNvSpPr>
            <a:spLocks noChangeShapeType="1"/>
          </p:cNvSpPr>
          <p:nvPr/>
        </p:nvSpPr>
        <p:spPr bwMode="auto">
          <a:xfrm>
            <a:off x="709613" y="48006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8" name="Rectangle 27"/>
          <p:cNvSpPr>
            <a:spLocks noChangeArrowheads="1"/>
          </p:cNvSpPr>
          <p:nvPr/>
        </p:nvSpPr>
        <p:spPr bwMode="auto">
          <a:xfrm>
            <a:off x="1014413" y="4800600"/>
            <a:ext cx="914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9" name="Text Box 28"/>
          <p:cNvSpPr txBox="1">
            <a:spLocks noChangeArrowheads="1"/>
          </p:cNvSpPr>
          <p:nvPr/>
        </p:nvSpPr>
        <p:spPr bwMode="auto">
          <a:xfrm>
            <a:off x="1693863" y="4738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T</a:t>
            </a:r>
          </a:p>
        </p:txBody>
      </p:sp>
      <p:sp>
        <p:nvSpPr>
          <p:cNvPr id="14370" name="Text Box 29"/>
          <p:cNvSpPr txBox="1">
            <a:spLocks noChangeArrowheads="1"/>
          </p:cNvSpPr>
          <p:nvPr/>
        </p:nvSpPr>
        <p:spPr bwMode="auto">
          <a:xfrm>
            <a:off x="2303463" y="4738688"/>
            <a:ext cx="247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14345" name="Object 30"/>
          <p:cNvGraphicFramePr>
            <a:graphicFrameLocks noChangeAspect="1"/>
          </p:cNvGraphicFramePr>
          <p:nvPr/>
        </p:nvGraphicFramePr>
        <p:xfrm>
          <a:off x="381000" y="3838575"/>
          <a:ext cx="638175" cy="415925"/>
        </p:xfrm>
        <a:graphic>
          <a:graphicData uri="http://schemas.openxmlformats.org/presentationml/2006/ole">
            <p:oleObj spid="_x0000_s14345" name="Equation" r:id="rId10" imgW="330120" imgH="215640" progId="Equation.3">
              <p:embed/>
            </p:oleObj>
          </a:graphicData>
        </a:graphic>
      </p:graphicFrame>
      <p:sp>
        <p:nvSpPr>
          <p:cNvPr id="14371" name="Text Box 31"/>
          <p:cNvSpPr txBox="1">
            <a:spLocks noChangeArrowheads="1"/>
          </p:cNvSpPr>
          <p:nvPr/>
        </p:nvSpPr>
        <p:spPr bwMode="auto">
          <a:xfrm>
            <a:off x="769938" y="1946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endParaRPr lang="en-GB" sz="2400">
              <a:latin typeface="Times New Roman" pitchFamily="18" charset="0"/>
            </a:endParaRPr>
          </a:p>
        </p:txBody>
      </p:sp>
      <p:sp>
        <p:nvSpPr>
          <p:cNvPr id="14372" name="Rectangle 32"/>
          <p:cNvSpPr>
            <a:spLocks noChangeArrowheads="1"/>
          </p:cNvSpPr>
          <p:nvPr/>
        </p:nvSpPr>
        <p:spPr bwMode="auto">
          <a:xfrm>
            <a:off x="4191000" y="3048000"/>
            <a:ext cx="914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Text Box 33"/>
          <p:cNvSpPr txBox="1">
            <a:spLocks noChangeArrowheads="1"/>
          </p:cNvSpPr>
          <p:nvPr/>
        </p:nvSpPr>
        <p:spPr bwMode="auto">
          <a:xfrm>
            <a:off x="4489450" y="35814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T</a:t>
            </a:r>
          </a:p>
        </p:txBody>
      </p:sp>
      <p:sp>
        <p:nvSpPr>
          <p:cNvPr id="14374" name="Line 34"/>
          <p:cNvSpPr>
            <a:spLocks noChangeShapeType="1"/>
          </p:cNvSpPr>
          <p:nvPr/>
        </p:nvSpPr>
        <p:spPr bwMode="auto">
          <a:xfrm>
            <a:off x="3886200" y="3657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75" name="Line 35"/>
          <p:cNvSpPr>
            <a:spLocks noChangeShapeType="1"/>
          </p:cNvSpPr>
          <p:nvPr/>
        </p:nvSpPr>
        <p:spPr bwMode="auto">
          <a:xfrm flipV="1">
            <a:off x="4191000" y="2590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76" name="Rectangle 36"/>
          <p:cNvSpPr>
            <a:spLocks noChangeArrowheads="1"/>
          </p:cNvSpPr>
          <p:nvPr/>
        </p:nvSpPr>
        <p:spPr bwMode="auto">
          <a:xfrm>
            <a:off x="4191000" y="4724400"/>
            <a:ext cx="914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7" name="Text Box 37"/>
          <p:cNvSpPr txBox="1">
            <a:spLocks noChangeArrowheads="1"/>
          </p:cNvSpPr>
          <p:nvPr/>
        </p:nvSpPr>
        <p:spPr bwMode="auto">
          <a:xfrm>
            <a:off x="4876800" y="44196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T</a:t>
            </a:r>
          </a:p>
        </p:txBody>
      </p:sp>
      <p:sp>
        <p:nvSpPr>
          <p:cNvPr id="14378" name="Line 38"/>
          <p:cNvSpPr>
            <a:spLocks noChangeShapeType="1"/>
          </p:cNvSpPr>
          <p:nvPr/>
        </p:nvSpPr>
        <p:spPr bwMode="auto">
          <a:xfrm>
            <a:off x="3810000" y="47244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79" name="Line 39"/>
          <p:cNvSpPr>
            <a:spLocks noChangeShapeType="1"/>
          </p:cNvSpPr>
          <p:nvPr/>
        </p:nvSpPr>
        <p:spPr bwMode="auto">
          <a:xfrm flipV="1">
            <a:off x="4191000" y="4267200"/>
            <a:ext cx="0" cy="12334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80" name="Text Box 40"/>
          <p:cNvSpPr txBox="1">
            <a:spLocks noChangeArrowheads="1"/>
          </p:cNvSpPr>
          <p:nvPr/>
        </p:nvSpPr>
        <p:spPr bwMode="auto">
          <a:xfrm>
            <a:off x="4191000" y="4433888"/>
            <a:ext cx="298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0</a:t>
            </a:r>
          </a:p>
        </p:txBody>
      </p:sp>
      <p:sp>
        <p:nvSpPr>
          <p:cNvPr id="14381" name="Text Box 41"/>
          <p:cNvSpPr txBox="1">
            <a:spLocks noChangeArrowheads="1"/>
          </p:cNvSpPr>
          <p:nvPr/>
        </p:nvSpPr>
        <p:spPr bwMode="auto">
          <a:xfrm>
            <a:off x="3810000" y="35814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0</a:t>
            </a:r>
          </a:p>
        </p:txBody>
      </p:sp>
      <p:sp>
        <p:nvSpPr>
          <p:cNvPr id="14382" name="Line 42"/>
          <p:cNvSpPr>
            <a:spLocks noChangeShapeType="1"/>
          </p:cNvSpPr>
          <p:nvPr/>
        </p:nvSpPr>
        <p:spPr bwMode="auto">
          <a:xfrm>
            <a:off x="3144838" y="4495800"/>
            <a:ext cx="512762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4346" name="Object 43"/>
          <p:cNvGraphicFramePr>
            <a:graphicFrameLocks noChangeAspect="1"/>
          </p:cNvGraphicFramePr>
          <p:nvPr/>
        </p:nvGraphicFramePr>
        <p:xfrm>
          <a:off x="533400" y="1905000"/>
          <a:ext cx="488950" cy="609600"/>
        </p:xfrm>
        <a:graphic>
          <a:graphicData uri="http://schemas.openxmlformats.org/presentationml/2006/ole">
            <p:oleObj spid="_x0000_s14346" name="Equation" r:id="rId11" imgW="203040" imgH="253800" progId="Equation.3">
              <p:embed/>
            </p:oleObj>
          </a:graphicData>
        </a:graphic>
      </p:graphicFrame>
      <p:graphicFrame>
        <p:nvGraphicFramePr>
          <p:cNvPr id="14347" name="Object 44"/>
          <p:cNvGraphicFramePr>
            <a:graphicFrameLocks noChangeAspect="1"/>
          </p:cNvGraphicFramePr>
          <p:nvPr/>
        </p:nvGraphicFramePr>
        <p:xfrm>
          <a:off x="533400" y="5029200"/>
          <a:ext cx="488950" cy="609600"/>
        </p:xfrm>
        <a:graphic>
          <a:graphicData uri="http://schemas.openxmlformats.org/presentationml/2006/ole">
            <p:oleObj spid="_x0000_s14347" name="Equation" r:id="rId12" imgW="203040" imgH="253800" progId="Equation.3">
              <p:embed/>
            </p:oleObj>
          </a:graphicData>
        </a:graphic>
      </p:graphicFrame>
      <p:graphicFrame>
        <p:nvGraphicFramePr>
          <p:cNvPr id="14348" name="Object 45"/>
          <p:cNvGraphicFramePr>
            <a:graphicFrameLocks noChangeAspect="1"/>
          </p:cNvGraphicFramePr>
          <p:nvPr/>
        </p:nvGraphicFramePr>
        <p:xfrm>
          <a:off x="3733800" y="5029200"/>
          <a:ext cx="488950" cy="609600"/>
        </p:xfrm>
        <a:graphic>
          <a:graphicData uri="http://schemas.openxmlformats.org/presentationml/2006/ole">
            <p:oleObj spid="_x0000_s14348" name="Equation" r:id="rId13" imgW="203040" imgH="253800" progId="Equation.3">
              <p:embed/>
            </p:oleObj>
          </a:graphicData>
        </a:graphic>
      </p:graphicFrame>
      <p:graphicFrame>
        <p:nvGraphicFramePr>
          <p:cNvPr id="14349" name="Object 46"/>
          <p:cNvGraphicFramePr>
            <a:graphicFrameLocks noChangeAspect="1"/>
          </p:cNvGraphicFramePr>
          <p:nvPr/>
        </p:nvGraphicFramePr>
        <p:xfrm>
          <a:off x="3733800" y="2743200"/>
          <a:ext cx="488950" cy="609600"/>
        </p:xfrm>
        <a:graphic>
          <a:graphicData uri="http://schemas.openxmlformats.org/presentationml/2006/ole">
            <p:oleObj spid="_x0000_s14349" name="Equation" r:id="rId14" imgW="203040" imgH="253800" progId="Equation.3">
              <p:embed/>
            </p:oleObj>
          </a:graphicData>
        </a:graphic>
      </p:graphicFrame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58674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5410200" y="3124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oval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5867400" y="42672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5410200" y="4572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oval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87" name="Arc 51"/>
          <p:cNvSpPr>
            <a:spLocks/>
          </p:cNvSpPr>
          <p:nvPr/>
        </p:nvSpPr>
        <p:spPr bwMode="auto">
          <a:xfrm flipH="1">
            <a:off x="5791200" y="2819400"/>
            <a:ext cx="381000" cy="215900"/>
          </a:xfrm>
          <a:custGeom>
            <a:avLst/>
            <a:gdLst>
              <a:gd name="T0" fmla="*/ 2196271 w 21600"/>
              <a:gd name="T1" fmla="*/ 0 h 20414"/>
              <a:gd name="T2" fmla="*/ 6720416 w 21600"/>
              <a:gd name="T3" fmla="*/ 2283374 h 20414"/>
              <a:gd name="T4" fmla="*/ 0 w 21600"/>
              <a:gd name="T5" fmla="*/ 2283374 h 20414"/>
              <a:gd name="T6" fmla="*/ 0 60000 65536"/>
              <a:gd name="T7" fmla="*/ 0 60000 65536"/>
              <a:gd name="T8" fmla="*/ 0 60000 65536"/>
              <a:gd name="T9" fmla="*/ 0 w 21600"/>
              <a:gd name="T10" fmla="*/ 0 h 20414"/>
              <a:gd name="T11" fmla="*/ 21600 w 21600"/>
              <a:gd name="T12" fmla="*/ 20414 h 20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14" fill="none" extrusionOk="0">
                <a:moveTo>
                  <a:pt x="7058" y="0"/>
                </a:moveTo>
                <a:cubicBezTo>
                  <a:pt x="15761" y="3009"/>
                  <a:pt x="21600" y="11205"/>
                  <a:pt x="21600" y="20414"/>
                </a:cubicBezTo>
              </a:path>
              <a:path w="21600" h="20414" stroke="0" extrusionOk="0">
                <a:moveTo>
                  <a:pt x="7058" y="0"/>
                </a:moveTo>
                <a:cubicBezTo>
                  <a:pt x="15761" y="3009"/>
                  <a:pt x="21600" y="11205"/>
                  <a:pt x="21600" y="20414"/>
                </a:cubicBezTo>
                <a:lnTo>
                  <a:pt x="0" y="2041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 type="none" w="sm" len="sm"/>
            <a:tailEnd type="arrow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8" name="Arc 52"/>
          <p:cNvSpPr>
            <a:spLocks/>
          </p:cNvSpPr>
          <p:nvPr/>
        </p:nvSpPr>
        <p:spPr bwMode="auto">
          <a:xfrm flipH="1">
            <a:off x="5791200" y="4343400"/>
            <a:ext cx="381000" cy="215900"/>
          </a:xfrm>
          <a:custGeom>
            <a:avLst/>
            <a:gdLst>
              <a:gd name="T0" fmla="*/ 2196271 w 21600"/>
              <a:gd name="T1" fmla="*/ 0 h 20414"/>
              <a:gd name="T2" fmla="*/ 6720416 w 21600"/>
              <a:gd name="T3" fmla="*/ 2283374 h 20414"/>
              <a:gd name="T4" fmla="*/ 0 w 21600"/>
              <a:gd name="T5" fmla="*/ 2283374 h 20414"/>
              <a:gd name="T6" fmla="*/ 0 60000 65536"/>
              <a:gd name="T7" fmla="*/ 0 60000 65536"/>
              <a:gd name="T8" fmla="*/ 0 60000 65536"/>
              <a:gd name="T9" fmla="*/ 0 w 21600"/>
              <a:gd name="T10" fmla="*/ 0 h 20414"/>
              <a:gd name="T11" fmla="*/ 21600 w 21600"/>
              <a:gd name="T12" fmla="*/ 20414 h 20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14" fill="none" extrusionOk="0">
                <a:moveTo>
                  <a:pt x="7058" y="0"/>
                </a:moveTo>
                <a:cubicBezTo>
                  <a:pt x="15761" y="3009"/>
                  <a:pt x="21600" y="11205"/>
                  <a:pt x="21600" y="20414"/>
                </a:cubicBezTo>
              </a:path>
              <a:path w="21600" h="20414" stroke="0" extrusionOk="0">
                <a:moveTo>
                  <a:pt x="7058" y="0"/>
                </a:moveTo>
                <a:cubicBezTo>
                  <a:pt x="15761" y="3009"/>
                  <a:pt x="21600" y="11205"/>
                  <a:pt x="21600" y="20414"/>
                </a:cubicBezTo>
                <a:lnTo>
                  <a:pt x="0" y="2041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 type="none" w="sm" len="sm"/>
            <a:tailEnd type="arrow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920750" y="4738688"/>
            <a:ext cx="298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0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920750" y="27432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    Key Facts</a:t>
            </a:r>
            <a:endParaRPr lang="ru-RU" dirty="0"/>
          </a:p>
        </p:txBody>
      </p:sp>
      <p:pic>
        <p:nvPicPr>
          <p:cNvPr id="5" name="Picture 9" descr="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438400"/>
            <a:ext cx="6619048" cy="334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1379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Sources of Error in received Signal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70113"/>
            <a:ext cx="7772400" cy="3925887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Times New Roman" pitchFamily="18" charset="0"/>
              </a:rPr>
              <a:t>Major sources of errors: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Thermal noise (AWGN)</a:t>
            </a:r>
          </a:p>
          <a:p>
            <a:pPr lvl="2" eaLnBrk="1" hangingPunct="1"/>
            <a:r>
              <a:rPr lang="en-US" sz="2000" smtClean="0">
                <a:cs typeface="Times New Roman" pitchFamily="18" charset="0"/>
              </a:rPr>
              <a:t>disturbs the signal in an additive fashion (Additive)</a:t>
            </a:r>
          </a:p>
          <a:p>
            <a:pPr lvl="2" eaLnBrk="1" hangingPunct="1"/>
            <a:r>
              <a:rPr lang="en-US" sz="2000" smtClean="0">
                <a:cs typeface="Times New Roman" pitchFamily="18" charset="0"/>
              </a:rPr>
              <a:t>has flat spectral density for all frequencies of interest (White)</a:t>
            </a:r>
          </a:p>
          <a:p>
            <a:pPr lvl="2" eaLnBrk="1" hangingPunct="1"/>
            <a:r>
              <a:rPr lang="en-US" sz="2000" smtClean="0">
                <a:cs typeface="Times New Roman" pitchFamily="18" charset="0"/>
              </a:rPr>
              <a:t>is modeled by Gaussian random process (Gaussian Noise) 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Inter-Symbol Interference (ISI)</a:t>
            </a:r>
          </a:p>
          <a:p>
            <a:pPr lvl="2" eaLnBrk="1" hangingPunct="1"/>
            <a:r>
              <a:rPr lang="en-US" sz="2000" smtClean="0">
                <a:cs typeface="Times New Roman" pitchFamily="18" charset="0"/>
              </a:rPr>
              <a:t>Due to the filtering effect of transmitter, channel and receiver, symbols are “smeared”.</a:t>
            </a:r>
          </a:p>
          <a:p>
            <a:pPr eaLnBrk="1" hangingPunct="1"/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1981200"/>
          <a:ext cx="7924800" cy="3136900"/>
        </p:xfrm>
        <a:graphic>
          <a:graphicData uri="http://schemas.openxmlformats.org/presentationml/2006/ole">
            <p:oleObj spid="_x0000_s1026" r:id="rId3" imgW="9403237" imgH="3970256" progId="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" y="5486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Demodulation/Detection of digital signals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81000" y="914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400" dirty="0">
                <a:solidFill>
                  <a:schemeClr val="tx2"/>
                </a:solidFill>
                <a:latin typeface="+mn-lt"/>
              </a:rPr>
              <a:t>Receiver Structure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19100" y="550545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9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Receiver Structure </a:t>
            </a:r>
            <a:r>
              <a:rPr lang="ru-RU" dirty="0" smtClean="0"/>
              <a:t>(</a:t>
            </a:r>
            <a:r>
              <a:rPr lang="en-US" dirty="0" err="1" smtClean="0"/>
              <a:t>contd</a:t>
            </a:r>
            <a:r>
              <a:rPr lang="ru-RU" dirty="0" smtClean="0"/>
              <a:t>)</a:t>
            </a:r>
            <a:endParaRPr lang="en-US" dirty="0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Times New Roman" pitchFamily="18" charset="0"/>
              </a:rPr>
              <a:t>The digital receiver performs </a:t>
            </a:r>
            <a:r>
              <a:rPr lang="en-US" sz="2000" b="1" dirty="0" smtClean="0">
                <a:cs typeface="Times New Roman" pitchFamily="18" charset="0"/>
              </a:rPr>
              <a:t>two basic functions</a:t>
            </a:r>
            <a:r>
              <a:rPr lang="en-US" sz="2000" dirty="0" smtClean="0"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sz="2000" b="1" dirty="0" smtClean="0">
                <a:cs typeface="Times New Roman" pitchFamily="18" charset="0"/>
              </a:rPr>
              <a:t>Demodulation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b="1" dirty="0" smtClean="0">
                <a:cs typeface="Times New Roman" pitchFamily="18" charset="0"/>
              </a:rPr>
              <a:t>Detection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Why demodulate a baseband signal???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Channel and the transmitter’s filter causes ISI which “smears” the transmitted pulses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Required to recover a waveform to be sampled at t = </a:t>
            </a:r>
            <a:r>
              <a:rPr lang="en-US" sz="2000" dirty="0" err="1" smtClean="0">
                <a:cs typeface="Times New Roman" pitchFamily="18" charset="0"/>
              </a:rPr>
              <a:t>nT.</a:t>
            </a:r>
            <a:endParaRPr lang="en-US" sz="2000" dirty="0" smtClean="0"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Detection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decision-making process of selecting possible digital symbol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Observation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200" smtClean="0"/>
              <a:t>Detection process for bandpass signals is similar to that of baseband signals. </a:t>
            </a:r>
            <a:r>
              <a:rPr lang="en-US" sz="2200" b="1" i="1" smtClean="0"/>
              <a:t>WHY???</a:t>
            </a:r>
          </a:p>
          <a:p>
            <a:pPr eaLnBrk="1" hangingPunct="1"/>
            <a:r>
              <a:rPr lang="en-US" sz="2200" smtClean="0"/>
              <a:t>Received signal for bandpass signals is converted to baseband before detecting</a:t>
            </a:r>
          </a:p>
          <a:p>
            <a:pPr lvl="1" eaLnBrk="1" hangingPunct="1"/>
            <a:r>
              <a:rPr lang="en-US" sz="2200" smtClean="0"/>
              <a:t>Bandpass signals are </a:t>
            </a:r>
            <a:r>
              <a:rPr lang="en-US" sz="2200" b="1" i="1" smtClean="0"/>
              <a:t>heterodyned</a:t>
            </a:r>
            <a:r>
              <a:rPr lang="en-US" sz="2200" smtClean="0"/>
              <a:t> to baseband signals</a:t>
            </a:r>
          </a:p>
          <a:p>
            <a:pPr lvl="1" eaLnBrk="1" hangingPunct="1"/>
            <a:r>
              <a:rPr lang="en-US" sz="2200" b="1" i="1" smtClean="0"/>
              <a:t>Heterodyning</a:t>
            </a:r>
            <a:r>
              <a:rPr lang="en-US" sz="2200" smtClean="0"/>
              <a:t> refers to the process of frequency conversion or mixing that yields a spectral shift in frequency.</a:t>
            </a:r>
          </a:p>
          <a:p>
            <a:pPr eaLnBrk="1" hangingPunct="1"/>
            <a:r>
              <a:rPr lang="en-US" sz="2200" smtClean="0"/>
              <a:t>For linear system mathematics for detection remains same even with the shift in frequency</a:t>
            </a:r>
          </a:p>
          <a:p>
            <a:pPr eaLnBrk="1" hangingPunct="1"/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Steps in designing the receiver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070850" cy="350520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400" dirty="0"/>
              <a:t>Find optimum solution for receiver design with the following goals: </a:t>
            </a:r>
          </a:p>
          <a:p>
            <a:pPr marL="914400" lvl="1" indent="-4572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sz="2400" dirty="0"/>
              <a:t>Maximize SNR</a:t>
            </a:r>
          </a:p>
          <a:p>
            <a:pPr marL="914400" lvl="1" indent="-4572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sz="2400" dirty="0"/>
              <a:t>Minimize ISI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400" dirty="0"/>
              <a:t>Steps in design: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Model the received signal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Find separate solutions for each of the goals.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839200" cy="465138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Detection of Binary Signal in Gaussian Noise</a:t>
            </a:r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90600"/>
            <a:ext cx="8229600" cy="1981200"/>
          </a:xfrm>
        </p:spPr>
      </p:pic>
      <p:sp>
        <p:nvSpPr>
          <p:cNvPr id="205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528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900" smtClean="0"/>
              <a:t>The recovery of signal at the receiver consist of two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solidFill>
                  <a:schemeClr val="tx2"/>
                </a:solidFill>
              </a:rPr>
              <a:t> </a:t>
            </a:r>
            <a:r>
              <a:rPr lang="en-US" sz="1900" b="1" smtClean="0">
                <a:solidFill>
                  <a:schemeClr val="tx2"/>
                </a:solidFill>
              </a:rPr>
              <a:t>Filter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 Reduces the received signal to a single variable </a:t>
            </a:r>
            <a:r>
              <a:rPr lang="en-US" sz="1900" i="1" smtClean="0"/>
              <a:t>z(T)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 </a:t>
            </a:r>
            <a:r>
              <a:rPr lang="en-US" sz="1900" i="1" smtClean="0"/>
              <a:t>z(T) </a:t>
            </a:r>
            <a:r>
              <a:rPr lang="en-US" sz="1900" smtClean="0"/>
              <a:t>is called the </a:t>
            </a:r>
            <a:r>
              <a:rPr lang="en-US" sz="1900" b="1" i="1" smtClean="0"/>
              <a:t>test statistics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 </a:t>
            </a:r>
            <a:r>
              <a:rPr lang="en-US" sz="1900" b="1" smtClean="0">
                <a:solidFill>
                  <a:schemeClr val="tx2"/>
                </a:solidFill>
              </a:rPr>
              <a:t>Detector (or decision circuit)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 Compares the </a:t>
            </a:r>
            <a:r>
              <a:rPr lang="en-US" sz="1900" i="1" smtClean="0"/>
              <a:t>z(T) </a:t>
            </a:r>
            <a:r>
              <a:rPr lang="en-US" sz="1900" smtClean="0"/>
              <a:t>to some threshold level </a:t>
            </a:r>
            <a:r>
              <a:rPr lang="en-US" sz="190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900" baseline="-25000" smtClean="0"/>
              <a:t>0 </a:t>
            </a:r>
            <a:r>
              <a:rPr lang="en-US" sz="1900" smtClean="0"/>
              <a:t>, i.e.,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9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/>
              <a:t>					where </a:t>
            </a:r>
            <a:r>
              <a:rPr lang="en-US" sz="1900" i="1" smtClean="0"/>
              <a:t>H</a:t>
            </a:r>
            <a:r>
              <a:rPr lang="en-US" sz="1900" i="1" baseline="-25000" smtClean="0"/>
              <a:t>1</a:t>
            </a:r>
            <a:r>
              <a:rPr lang="en-US" sz="1900" i="1" smtClean="0"/>
              <a:t> </a:t>
            </a:r>
            <a:r>
              <a:rPr lang="en-US" sz="1900" smtClean="0"/>
              <a:t>and </a:t>
            </a:r>
            <a:r>
              <a:rPr lang="en-US" sz="1900" i="1" smtClean="0"/>
              <a:t>H</a:t>
            </a:r>
            <a:r>
              <a:rPr lang="en-US" sz="1900" i="1" baseline="-25000" smtClean="0"/>
              <a:t>0</a:t>
            </a:r>
            <a:r>
              <a:rPr lang="en-US" sz="1900" i="1" smtClean="0"/>
              <a:t> </a:t>
            </a:r>
            <a:r>
              <a:rPr lang="en-US" sz="1900" smtClean="0"/>
              <a:t>are the two 					possible binary hypothesis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600200" y="5486400"/>
          <a:ext cx="1752600" cy="990600"/>
        </p:xfrm>
        <a:graphic>
          <a:graphicData uri="http://schemas.openxmlformats.org/presentationml/2006/ole">
            <p:oleObj spid="_x0000_s2050" name="Equation" r:id="rId4" imgW="990360" imgH="8888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6213" y="914400"/>
            <a:ext cx="7697787" cy="825500"/>
          </a:xfrm>
        </p:spPr>
        <p:txBody>
          <a:bodyPr anchor="ctr"/>
          <a:lstStyle/>
          <a:p>
            <a:pPr eaLnBrk="1" hangingPunct="1"/>
            <a:r>
              <a:rPr lang="en-US" sz="4000" dirty="0" smtClean="0"/>
              <a:t>Receiver Functionality 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81200"/>
            <a:ext cx="8229600" cy="46831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/>
              <a:t>The recovery of signal at the receiver consist of two parts: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900" smtClean="0"/>
              <a:t>Waveform-to-sample transformation</a:t>
            </a:r>
          </a:p>
          <a:p>
            <a:pPr marL="1090613" lvl="2" indent="-176213" eaLnBrk="1" hangingPunct="1">
              <a:lnSpc>
                <a:spcPct val="90000"/>
              </a:lnSpc>
            </a:pPr>
            <a:r>
              <a:rPr lang="en-US" sz="1900" smtClean="0"/>
              <a:t>Demodulator followed by a sampler</a:t>
            </a:r>
          </a:p>
          <a:p>
            <a:pPr marL="1090613" lvl="2" indent="-176213" eaLnBrk="1" hangingPunct="1">
              <a:lnSpc>
                <a:spcPct val="90000"/>
              </a:lnSpc>
            </a:pPr>
            <a:r>
              <a:rPr lang="en-US" sz="1900" smtClean="0"/>
              <a:t>At the end of each symbol duration T, pre-detection point yields a sample z(T), called </a:t>
            </a:r>
            <a:r>
              <a:rPr lang="en-US" sz="1900" smtClean="0">
                <a:solidFill>
                  <a:schemeClr val="tx2"/>
                </a:solidFill>
              </a:rPr>
              <a:t>test statistic</a:t>
            </a:r>
          </a:p>
          <a:p>
            <a:pPr marL="1090613" lvl="2" indent="-1762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solidFill>
                  <a:schemeClr val="hlink"/>
                </a:solidFill>
              </a:rPr>
              <a:t>							</a:t>
            </a:r>
          </a:p>
          <a:p>
            <a:pPr marL="1090613" lvl="2" indent="-1762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solidFill>
                  <a:schemeClr val="hlink"/>
                </a:solidFill>
              </a:rPr>
              <a:t>	</a:t>
            </a:r>
            <a:endParaRPr lang="en-US" sz="1900" smtClean="0"/>
          </a:p>
          <a:p>
            <a:pPr marL="839788" lvl="1" indent="-3825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/>
              <a:t>	Where a</a:t>
            </a:r>
            <a:r>
              <a:rPr lang="en-US" sz="1900" baseline="-25000" smtClean="0"/>
              <a:t>i</a:t>
            </a:r>
            <a:r>
              <a:rPr lang="en-US" sz="1900" smtClean="0"/>
              <a:t>(T) is the desired signal component, </a:t>
            </a:r>
          </a:p>
          <a:p>
            <a:pPr marL="839788" lvl="1" indent="-3825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/>
              <a:t>	 and n</a:t>
            </a:r>
            <a:r>
              <a:rPr lang="en-US" sz="1900" baseline="-25000" smtClean="0"/>
              <a:t>o</a:t>
            </a:r>
            <a:r>
              <a:rPr lang="en-US" sz="1900" smtClean="0"/>
              <a:t>(T) is the noise component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900" smtClean="0"/>
              <a:t>Detection of symbol</a:t>
            </a:r>
          </a:p>
          <a:p>
            <a:pPr marL="1090613" lvl="2" indent="-176213" eaLnBrk="1" hangingPunct="1">
              <a:lnSpc>
                <a:spcPct val="90000"/>
              </a:lnSpc>
            </a:pPr>
            <a:r>
              <a:rPr lang="en-US" sz="1900" smtClean="0"/>
              <a:t>Assume that input noise is a Gaussian random process and receiving filter is linear</a:t>
            </a:r>
          </a:p>
          <a:p>
            <a:pPr marL="1090613" lvl="2" indent="-176213" eaLnBrk="1" hangingPunct="1">
              <a:lnSpc>
                <a:spcPct val="90000"/>
              </a:lnSpc>
            </a:pPr>
            <a:endParaRPr lang="en-US" sz="1900" smtClean="0">
              <a:latin typeface="Garamond" pitchFamily="18" charset="0"/>
            </a:endParaRPr>
          </a:p>
          <a:p>
            <a:pPr marL="1090613" lvl="2" indent="-1762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Garamond" pitchFamily="18" charset="0"/>
              </a:rPr>
              <a:t>								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90800" y="3505200"/>
          <a:ext cx="3810000" cy="533400"/>
        </p:xfrm>
        <a:graphic>
          <a:graphicData uri="http://schemas.openxmlformats.org/presentationml/2006/ole">
            <p:oleObj spid="_x0000_s3074" r:id="rId3" imgW="1841400" imgH="22860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514600" y="5486400"/>
          <a:ext cx="4191000" cy="1016000"/>
        </p:xfrm>
        <a:graphic>
          <a:graphicData uri="http://schemas.openxmlformats.org/presentationml/2006/ole">
            <p:oleObj spid="_x0000_s3075" r:id="rId4" imgW="2044440" imgH="558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2883</TotalTime>
  <Words>766</Words>
  <Application>Microsoft PowerPoint</Application>
  <PresentationFormat>Экран (4:3)</PresentationFormat>
  <Paragraphs>194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Тема1</vt:lpstr>
      <vt:lpstr>Тема Office</vt:lpstr>
      <vt:lpstr>1_Тема Office</vt:lpstr>
      <vt:lpstr>2_Тема Office</vt:lpstr>
      <vt:lpstr>Equation</vt:lpstr>
      <vt:lpstr>Microsoft Equation 3.0</vt:lpstr>
      <vt:lpstr>        Lecture 1.30   Structure of the optimal receiver deterministic signals.</vt:lpstr>
      <vt:lpstr>Слайд 2</vt:lpstr>
      <vt:lpstr>Sources of Error in received Signal</vt:lpstr>
      <vt:lpstr>Слайд 4</vt:lpstr>
      <vt:lpstr>Receiver Structure (contd)</vt:lpstr>
      <vt:lpstr>Important Observation</vt:lpstr>
      <vt:lpstr>Steps in designing the receiver</vt:lpstr>
      <vt:lpstr>Detection of Binary Signal in Gaussian Noise</vt:lpstr>
      <vt:lpstr>Receiver Functionality </vt:lpstr>
      <vt:lpstr>Finding optimized filter for AWGN channel</vt:lpstr>
      <vt:lpstr>Detection of Binary Signal in Gaussian Noise</vt:lpstr>
      <vt:lpstr>Design the receiver filter to maximize the SNR</vt:lpstr>
      <vt:lpstr>Find Filter Transfer Function H0(f)</vt:lpstr>
      <vt:lpstr>Слайд 14</vt:lpstr>
      <vt:lpstr>Слайд 15</vt:lpstr>
      <vt:lpstr>MATCHED FILTER</vt:lpstr>
      <vt:lpstr>Matched Filter Output of a rectangular Pulse</vt:lpstr>
      <vt:lpstr>Replacing Matched filter with Integrator</vt:lpstr>
      <vt:lpstr>Слайд 19</vt:lpstr>
      <vt:lpstr>Correlator Receiver</vt:lpstr>
      <vt:lpstr>Слайд 21</vt:lpstr>
      <vt:lpstr>Implementation of matched filter receiver</vt:lpstr>
      <vt:lpstr>Implementation of correlator receiver</vt:lpstr>
      <vt:lpstr>Example of implementation of matched filter receivers</vt:lpstr>
      <vt:lpstr>    Key Facts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</dc:creator>
  <cp:lastModifiedBy>Vladimir</cp:lastModifiedBy>
  <cp:revision>148</cp:revision>
  <dcterms:created xsi:type="dcterms:W3CDTF">1601-01-01T00:00:00Z</dcterms:created>
  <dcterms:modified xsi:type="dcterms:W3CDTF">2016-12-14T07:31:21Z</dcterms:modified>
</cp:coreProperties>
</file>