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78" r:id="rId3"/>
  </p:sldMasterIdLst>
  <p:notesMasterIdLst>
    <p:notesMasterId r:id="rId31"/>
  </p:notesMasterIdLst>
  <p:sldIdLst>
    <p:sldId id="558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59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AEAEA"/>
    <a:srgbClr val="B2B2B2"/>
    <a:srgbClr val="5F5F5F"/>
    <a:srgbClr val="333333"/>
    <a:srgbClr val="0000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0" autoAdjust="0"/>
    <p:restoredTop sz="92383" autoAdjust="0"/>
  </p:normalViewPr>
  <p:slideViewPr>
    <p:cSldViewPr>
      <p:cViewPr>
        <p:scale>
          <a:sx n="100" d="100"/>
          <a:sy n="100" d="100"/>
        </p:scale>
        <p:origin x="-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38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4F584A-7A35-4137-8847-E72E796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9CF1F-C86A-4BE1-934E-BC75229DF7D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B14E4-E814-414E-9DF3-1981D9CD96A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3AC33-2245-4D4E-8CEE-D201758236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264F8-B8CD-4CFF-ADAF-C83891F0F0B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85248-B9B0-4CAE-85B1-CA2974A0A5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BC4D-10DC-48B5-B7DB-730E5D7AF94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1CD93-2EEF-49EA-947B-1D7D3D0523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58CA2-A69B-4082-B8B9-D8254C782EB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3635F-8CA9-4B87-B5B8-1258D7F99BF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8F38-C0E7-47C7-AA46-917C91DB799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3635F-8CA9-4B87-B5B8-1258D7F99BF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3B3C2-28D2-4BEC-800B-62EDF54963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D769D-EFCF-4069-828A-37E5E3A6A87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FE5F6-0FA2-4332-BFDE-96585A07569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675CA-0FB7-4AD3-855E-FBD92DD3D50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AA4-F693-4A31-AD24-54E69F13A7B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8FA90-7B84-4BD9-BBB5-34A381D5B93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F54B3-26AE-46AA-934F-B4997D0DE09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FF43A-D506-49E7-925B-42099637AEE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b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6C158-0B01-402C-A383-25BD19C5F39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EC3CD-6932-44F4-9279-283A3F3F73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E80D3-66A0-42E4-9F89-1A8B46A493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B98F9-6D37-46D0-87C9-86E67887F70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F675B-E7B1-45FE-86E5-49A84FBB597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6A543-6536-4C4E-924D-B57DB9B7F7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54E18-5478-41F4-B10C-B02C0FAA5A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596CA-5A85-496D-B911-A71C30B2D3E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1F13-B40F-414E-AF36-50595229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1F4C-E126-4318-9D42-8FBFE2A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5D53-9908-4DA1-8EA6-BC22799C6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9519-7C56-4699-A927-38A1A90B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47F6-D7CF-4CD5-B2A5-678A14A8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D934-B813-4358-9337-44F878FE2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7142-649F-48DB-9D77-94698559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34A4-6CF3-4D99-B5A7-E28CAE96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EB9F-B869-48ED-AE3F-CD7EDF27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E540-1FFF-440D-9C87-F12980C1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C365-B735-494D-ABB0-3BB4B4DD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2DBA-8AB7-41F4-BF78-B5B2654EC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93DB-9381-46CA-ACF2-5FF6BC65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C09B-0BD9-436A-B241-939C794F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64473-916F-4CF1-8AAA-7C3C55892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4273-D761-47EC-B1A5-9E768A8D8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210D-0BCE-4699-ABFC-930867FEB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1488C7E-0571-43FD-8A00-99C1E79C5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B009-36A2-4507-9F68-F74BFF55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56CB-D99C-44C8-AFB6-B2AD3EDC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FE43-1336-43EC-BD15-EE3572D7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3640-4D93-4BE7-8C9E-C8EF829B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B123-4074-43C6-9206-210F4E31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7770-3605-40FC-A575-B0DC03B9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64FA-94C2-4243-B029-9A6000C5A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DEFB-A243-496E-95CC-551D7E77D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5180-0439-49E1-AAAF-7F68978BE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9257-FC36-4D77-95C4-CE34D475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D043-89D2-43B2-9CF6-126B7D2F3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B29D-546B-4AD3-BA05-233974DC9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28C1-0988-487E-ACCC-AC30AF3D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1383-0355-4A9D-8013-5A5D70A5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1B16-3FA0-4935-A911-6949E4AA5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ECF4-CE22-4C08-82EE-663037750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36FF-DAFA-4B86-8B15-B0A057ECD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9A1D427-D826-42DE-A2A1-527FB2B3A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+mn-lt"/>
              </a:defRPr>
            </a:lvl1pPr>
          </a:lstStyle>
          <a:p>
            <a:pPr>
              <a:defRPr/>
            </a:pPr>
            <a:fld id="{DD72AA2D-A9D5-4C84-9002-AD8E7A49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064F4CB-7A6A-4346-A892-CE61CB92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dingo.vu.edu.au/~msek/emy3412/00000013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620000" cy="26670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Lecture 1.26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Spectral analysis of periodic and non-periodic signals.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352675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351088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559" name="Picture 7" descr="a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6847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4582" name="Picture 6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3987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a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681538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a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476500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5606" name="Picture 6" descr="a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1460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a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66566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a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51460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6630" name="Picture 6" descr="a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463800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a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38400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k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7100" y="4668838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86100" y="53609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7654" name="Picture 6" descr="a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446338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a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7100" y="4668838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k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446338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a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7" name="Picture 4" descr="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6450" y="4064000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552825" y="2870200"/>
          <a:ext cx="2352675" cy="989013"/>
        </p:xfrm>
        <a:graphic>
          <a:graphicData uri="http://schemas.openxmlformats.org/presentationml/2006/ole">
            <p:oleObj spid="_x0000_s3074" name="Equation" r:id="rId6" imgW="1028520" imgH="431640" progId="">
              <p:embed/>
            </p:oleObj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pic>
        <p:nvPicPr>
          <p:cNvPr id="28675" name="Picture 3" descr="a2"/>
          <p:cNvPicPr>
            <a:picLocks noChangeAspect="1" noChangeArrowheads="1"/>
          </p:cNvPicPr>
          <p:nvPr/>
        </p:nvPicPr>
        <p:blipFill>
          <a:blip r:embed="rId3"/>
          <a:srcRect t="8556" r="1840" b="3030"/>
          <a:stretch>
            <a:fillRect/>
          </a:stretch>
        </p:blipFill>
        <p:spPr bwMode="auto">
          <a:xfrm>
            <a:off x="1989138" y="1524000"/>
            <a:ext cx="47926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FT: Just a change of basis</a:t>
            </a:r>
          </a:p>
        </p:txBody>
      </p:sp>
      <p:pic>
        <p:nvPicPr>
          <p:cNvPr id="29699" name="Picture 3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 t="20987" r="51949" b="18518"/>
          <a:stretch>
            <a:fillRect/>
          </a:stretch>
        </p:blipFill>
        <p:spPr bwMode="auto">
          <a:xfrm>
            <a:off x="857250" y="1676400"/>
            <a:ext cx="2114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62000" y="1676400"/>
            <a:ext cx="152400" cy="4953000"/>
            <a:chOff x="576" y="1056"/>
            <a:chExt cx="96" cy="3120"/>
          </a:xfrm>
        </p:grpSpPr>
        <p:sp>
          <p:nvSpPr>
            <p:cNvPr id="29712" name="Line 5"/>
            <p:cNvSpPr>
              <a:spLocks noChangeShapeType="1"/>
            </p:cNvSpPr>
            <p:nvPr/>
          </p:nvSpPr>
          <p:spPr bwMode="auto">
            <a:xfrm>
              <a:off x="57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6"/>
            <p:cNvSpPr>
              <a:spLocks noChangeShapeType="1"/>
            </p:cNvSpPr>
            <p:nvPr/>
          </p:nvSpPr>
          <p:spPr bwMode="auto">
            <a:xfrm flipH="1" flipV="1">
              <a:off x="576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7"/>
            <p:cNvSpPr>
              <a:spLocks noChangeShapeType="1"/>
            </p:cNvSpPr>
            <p:nvPr/>
          </p:nvSpPr>
          <p:spPr bwMode="auto">
            <a:xfrm flipH="1" flipV="1">
              <a:off x="576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2971800" y="1676400"/>
            <a:ext cx="152400" cy="4953000"/>
            <a:chOff x="2160" y="1056"/>
            <a:chExt cx="96" cy="3120"/>
          </a:xfrm>
        </p:grpSpPr>
        <p:sp>
          <p:nvSpPr>
            <p:cNvPr id="29709" name="Line 9"/>
            <p:cNvSpPr>
              <a:spLocks noChangeShapeType="1"/>
            </p:cNvSpPr>
            <p:nvPr/>
          </p:nvSpPr>
          <p:spPr bwMode="auto">
            <a:xfrm>
              <a:off x="225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10"/>
            <p:cNvSpPr>
              <a:spLocks noChangeShapeType="1"/>
            </p:cNvSpPr>
            <p:nvPr/>
          </p:nvSpPr>
          <p:spPr bwMode="auto">
            <a:xfrm flipH="1" flipV="1">
              <a:off x="2160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 flipH="1" flipV="1">
              <a:off x="2160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1660525" y="5449888"/>
            <a:ext cx="26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.</a:t>
            </a:r>
          </a:p>
          <a:p>
            <a:r>
              <a:rPr lang="en-US" sz="2400" b="1">
                <a:cs typeface="Arial" charset="0"/>
              </a:rPr>
              <a:t>.</a:t>
            </a:r>
          </a:p>
          <a:p>
            <a:r>
              <a:rPr lang="en-US" sz="2400" b="1">
                <a:cs typeface="Arial" charset="0"/>
              </a:rPr>
              <a:t>.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3448050" y="37020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*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5721350" y="36576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=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3355975" y="1233488"/>
            <a:ext cx="243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M * </a:t>
            </a:r>
            <a:r>
              <a:rPr lang="en-US" sz="2800" i="1">
                <a:cs typeface="Arial" charset="0"/>
              </a:rPr>
              <a:t>f(x)</a:t>
            </a:r>
            <a:r>
              <a:rPr lang="en-US" sz="2800">
                <a:cs typeface="Arial" charset="0"/>
              </a:rPr>
              <a:t> = </a:t>
            </a:r>
            <a:r>
              <a:rPr lang="en-US" sz="2800" i="1">
                <a:cs typeface="Arial" charset="0"/>
              </a:rPr>
              <a:t>F(</a:t>
            </a:r>
            <a:r>
              <a:rPr lang="en-US" sz="2800" i="1">
                <a:latin typeface="Symbol" pitchFamily="18" charset="2"/>
                <a:cs typeface="Arial" charset="0"/>
              </a:rPr>
              <a:t>w</a:t>
            </a:r>
            <a:r>
              <a:rPr lang="en-US" sz="2800" i="1">
                <a:cs typeface="Arial" charset="0"/>
              </a:rPr>
              <a:t>)</a:t>
            </a:r>
          </a:p>
        </p:txBody>
      </p:sp>
      <p:pic>
        <p:nvPicPr>
          <p:cNvPr id="29706" name="Picture 16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895600"/>
            <a:ext cx="1770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7" descr="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71750"/>
            <a:ext cx="17446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IFT: Just a change of basis</a:t>
            </a:r>
          </a:p>
        </p:txBody>
      </p:sp>
      <p:pic>
        <p:nvPicPr>
          <p:cNvPr id="30723" name="Picture 3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 l="20987" t="51949" r="18518"/>
          <a:stretch>
            <a:fillRect/>
          </a:stretch>
        </p:blipFill>
        <p:spPr bwMode="auto">
          <a:xfrm>
            <a:off x="609600" y="2895600"/>
            <a:ext cx="3733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57200" y="2667000"/>
            <a:ext cx="152400" cy="2286000"/>
            <a:chOff x="576" y="1056"/>
            <a:chExt cx="96" cy="3120"/>
          </a:xfrm>
        </p:grpSpPr>
        <p:sp>
          <p:nvSpPr>
            <p:cNvPr id="30736" name="Line 5"/>
            <p:cNvSpPr>
              <a:spLocks noChangeShapeType="1"/>
            </p:cNvSpPr>
            <p:nvPr/>
          </p:nvSpPr>
          <p:spPr bwMode="auto">
            <a:xfrm>
              <a:off x="57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Line 6"/>
            <p:cNvSpPr>
              <a:spLocks noChangeShapeType="1"/>
            </p:cNvSpPr>
            <p:nvPr/>
          </p:nvSpPr>
          <p:spPr bwMode="auto">
            <a:xfrm flipH="1" flipV="1">
              <a:off x="576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Line 7"/>
            <p:cNvSpPr>
              <a:spLocks noChangeShapeType="1"/>
            </p:cNvSpPr>
            <p:nvPr/>
          </p:nvSpPr>
          <p:spPr bwMode="auto">
            <a:xfrm flipH="1" flipV="1">
              <a:off x="576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4267200" y="2667000"/>
            <a:ext cx="76200" cy="2286000"/>
            <a:chOff x="2160" y="1056"/>
            <a:chExt cx="96" cy="3120"/>
          </a:xfrm>
        </p:grpSpPr>
        <p:sp>
          <p:nvSpPr>
            <p:cNvPr id="30733" name="Line 9"/>
            <p:cNvSpPr>
              <a:spLocks noChangeShapeType="1"/>
            </p:cNvSpPr>
            <p:nvPr/>
          </p:nvSpPr>
          <p:spPr bwMode="auto">
            <a:xfrm>
              <a:off x="225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 flipH="1" flipV="1">
              <a:off x="2160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 flipH="1" flipV="1">
              <a:off x="2160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660525" y="5449888"/>
            <a:ext cx="26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.</a:t>
            </a:r>
          </a:p>
          <a:p>
            <a:r>
              <a:rPr lang="en-US" sz="2400" b="1">
                <a:cs typeface="Arial" charset="0"/>
              </a:rPr>
              <a:t>.</a:t>
            </a:r>
          </a:p>
          <a:p>
            <a:r>
              <a:rPr lang="en-US" sz="2400" b="1">
                <a:cs typeface="Arial" charset="0"/>
              </a:rPr>
              <a:t>.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4743450" y="3657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*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6788150" y="3581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=</a:t>
            </a:r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3203575" y="1309688"/>
            <a:ext cx="2636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M</a:t>
            </a:r>
            <a:r>
              <a:rPr lang="en-US" sz="2800" baseline="30000">
                <a:cs typeface="Arial" charset="0"/>
              </a:rPr>
              <a:t>-1</a:t>
            </a:r>
            <a:r>
              <a:rPr lang="en-US" sz="2800">
                <a:cs typeface="Arial" charset="0"/>
              </a:rPr>
              <a:t> * </a:t>
            </a:r>
            <a:r>
              <a:rPr lang="en-US" sz="2800" i="1">
                <a:cs typeface="Arial" charset="0"/>
              </a:rPr>
              <a:t>F(</a:t>
            </a:r>
            <a:r>
              <a:rPr lang="en-US" sz="2800" i="1">
                <a:latin typeface="Symbol" pitchFamily="18" charset="2"/>
                <a:cs typeface="Arial" charset="0"/>
              </a:rPr>
              <a:t>w</a:t>
            </a:r>
            <a:r>
              <a:rPr lang="en-US" sz="2800" i="1">
                <a:cs typeface="Arial" charset="0"/>
              </a:rPr>
              <a:t>)</a:t>
            </a:r>
            <a:r>
              <a:rPr lang="en-US" sz="2400" i="1"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= </a:t>
            </a:r>
            <a:r>
              <a:rPr lang="en-US" sz="2800" i="1">
                <a:cs typeface="Arial" charset="0"/>
              </a:rPr>
              <a:t>f(x)</a:t>
            </a:r>
          </a:p>
        </p:txBody>
      </p:sp>
      <p:pic>
        <p:nvPicPr>
          <p:cNvPr id="30730" name="Picture 16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895600"/>
            <a:ext cx="1770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7" descr="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590800"/>
            <a:ext cx="17446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8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FT: Just a change of basis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3448050" y="37020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*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5721350" y="36576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rial" charset="0"/>
              </a:rPr>
              <a:t>=</a:t>
            </a: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2" descr="[00j.bmp]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8200" y="1600200"/>
            <a:ext cx="7391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How to Represent Signals?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ja-JP" sz="2400" smtClean="0">
                <a:ea typeface="ＭＳ Ｐゴシック" pitchFamily="1" charset="-128"/>
              </a:rPr>
              <a:t>Option 1: Taylor series represents any function using polynomials.</a:t>
            </a:r>
          </a:p>
          <a:p>
            <a:pPr eaLnBrk="1" hangingPunct="1"/>
            <a:endParaRPr lang="en-US" altLang="ja-JP" sz="2400" smtClean="0">
              <a:ea typeface="ＭＳ Ｐゴシック" pitchFamily="1" charset="-128"/>
            </a:endParaRPr>
          </a:p>
          <a:p>
            <a:pPr eaLnBrk="1" hangingPunct="1"/>
            <a:endParaRPr lang="en-US" altLang="ja-JP" sz="2400" smtClean="0">
              <a:ea typeface="ＭＳ Ｐゴシック" pitchFamily="1" charset="-128"/>
            </a:endParaRPr>
          </a:p>
          <a:p>
            <a:pPr eaLnBrk="1" hangingPunct="1"/>
            <a:endParaRPr lang="en-US" altLang="ja-JP" sz="2400" smtClean="0">
              <a:ea typeface="ＭＳ Ｐゴシック" pitchFamily="1" charset="-128"/>
            </a:endParaRPr>
          </a:p>
          <a:p>
            <a:pPr eaLnBrk="1" hangingPunct="1"/>
            <a:endParaRPr lang="en-US" altLang="ja-JP" sz="2400" smtClean="0">
              <a:ea typeface="ＭＳ Ｐゴシック" pitchFamily="1" charset="-128"/>
            </a:endParaRPr>
          </a:p>
          <a:p>
            <a:pPr eaLnBrk="1" hangingPunct="1"/>
            <a:r>
              <a:rPr lang="en-US" altLang="ja-JP" sz="2400" smtClean="0">
                <a:ea typeface="ＭＳ Ｐゴシック" pitchFamily="1" charset="-128"/>
              </a:rPr>
              <a:t>Polynomials are not the best - unstable and not very physically meaningful.</a:t>
            </a:r>
          </a:p>
          <a:p>
            <a:pPr eaLnBrk="1" hangingPunct="1"/>
            <a:endParaRPr lang="en-US" altLang="ja-JP" sz="2400" smtClean="0">
              <a:ea typeface="ＭＳ Ｐゴシック" pitchFamily="1" charset="-128"/>
            </a:endParaRPr>
          </a:p>
          <a:p>
            <a:pPr eaLnBrk="1" hangingPunct="1"/>
            <a:r>
              <a:rPr lang="en-US" altLang="ja-JP" sz="2400" smtClean="0">
                <a:ea typeface="ＭＳ Ｐゴシック" pitchFamily="1" charset="-128"/>
              </a:rPr>
              <a:t>Easier to talk about “signals” in terms of its “frequencies”</a:t>
            </a:r>
          </a:p>
          <a:p>
            <a:pPr eaLnBrk="1" hangingPunct="1">
              <a:buFontTx/>
              <a:buNone/>
            </a:pPr>
            <a:r>
              <a:rPr lang="en-US" altLang="ja-JP" sz="2400" smtClean="0">
                <a:ea typeface="ＭＳ Ｐゴシック" pitchFamily="1" charset="-128"/>
              </a:rPr>
              <a:t>    (how fast/often signals change, etc).</a:t>
            </a:r>
          </a:p>
        </p:txBody>
      </p:sp>
      <p:sp>
        <p:nvSpPr>
          <p:cNvPr id="17412" name="Rectangle 3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05050"/>
            <a:ext cx="487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Fourier Transform – more formally</a:t>
            </a:r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209675" y="3900488"/>
            <a:ext cx="6381750" cy="396875"/>
            <a:chOff x="762" y="1325"/>
            <a:chExt cx="4020" cy="250"/>
          </a:xfrm>
        </p:grpSpPr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762" y="1325"/>
              <a:ext cx="13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ＭＳ Ｐゴシック" pitchFamily="1" charset="-128"/>
                </a:rPr>
                <a:t>Arbitrary function </a:t>
              </a:r>
            </a:p>
          </p:txBody>
        </p:sp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2779" y="1325"/>
              <a:ext cx="20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ＭＳ Ｐゴシック" pitchFamily="1" charset="-128"/>
                </a:rPr>
                <a:t>Single Analytic Expression</a:t>
              </a:r>
            </a:p>
          </p:txBody>
        </p:sp>
        <p:sp>
          <p:nvSpPr>
            <p:cNvPr id="4114" name="Line 6"/>
            <p:cNvSpPr>
              <a:spLocks noChangeShapeType="1"/>
            </p:cNvSpPr>
            <p:nvPr/>
          </p:nvSpPr>
          <p:spPr bwMode="auto">
            <a:xfrm>
              <a:off x="2320" y="1450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238250" y="4289425"/>
            <a:ext cx="5883275" cy="396875"/>
            <a:chOff x="780" y="1682"/>
            <a:chExt cx="3706" cy="250"/>
          </a:xfrm>
        </p:grpSpPr>
        <p:sp>
          <p:nvSpPr>
            <p:cNvPr id="4109" name="Text Box 8"/>
            <p:cNvSpPr txBox="1">
              <a:spLocks noChangeArrowheads="1"/>
            </p:cNvSpPr>
            <p:nvPr/>
          </p:nvSpPr>
          <p:spPr bwMode="auto">
            <a:xfrm>
              <a:off x="780" y="1682"/>
              <a:ext cx="1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ＭＳ Ｐゴシック" pitchFamily="1" charset="-128"/>
                </a:rPr>
                <a:t>Spatial Domain (</a:t>
              </a:r>
              <a:r>
                <a:rPr lang="en-US" altLang="ja-JP" sz="2000" i="1">
                  <a:ea typeface="ＭＳ Ｐゴシック" pitchFamily="1" charset="-128"/>
                </a:rPr>
                <a:t>x</a:t>
              </a:r>
              <a:r>
                <a:rPr lang="en-US" altLang="ja-JP" sz="2000">
                  <a:ea typeface="ＭＳ Ｐゴシック" pitchFamily="1" charset="-128"/>
                </a:rPr>
                <a:t>)</a:t>
              </a:r>
            </a:p>
          </p:txBody>
        </p:sp>
        <p:sp>
          <p:nvSpPr>
            <p:cNvPr id="4110" name="Text Box 9"/>
            <p:cNvSpPr txBox="1">
              <a:spLocks noChangeArrowheads="1"/>
            </p:cNvSpPr>
            <p:nvPr/>
          </p:nvSpPr>
          <p:spPr bwMode="auto">
            <a:xfrm>
              <a:off x="2779" y="1682"/>
              <a:ext cx="17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ＭＳ Ｐゴシック" pitchFamily="1" charset="-128"/>
                </a:rPr>
                <a:t>Frequency Domain (</a:t>
              </a:r>
              <a:r>
                <a:rPr lang="en-US" altLang="ja-JP" sz="2000" i="1">
                  <a:ea typeface="ＭＳ Ｐゴシック" pitchFamily="1" charset="-128"/>
                </a:rPr>
                <a:t>u</a:t>
              </a:r>
              <a:r>
                <a:rPr lang="en-US" altLang="ja-JP" sz="2000">
                  <a:ea typeface="ＭＳ Ｐゴシック" pitchFamily="1" charset="-128"/>
                </a:rPr>
                <a:t>)</a:t>
              </a:r>
            </a:p>
          </p:txBody>
        </p:sp>
        <p:sp>
          <p:nvSpPr>
            <p:cNvPr id="4111" name="Line 10"/>
            <p:cNvSpPr>
              <a:spLocks noChangeShapeType="1"/>
            </p:cNvSpPr>
            <p:nvPr/>
          </p:nvSpPr>
          <p:spPr bwMode="auto">
            <a:xfrm>
              <a:off x="2320" y="1817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762000" y="1158875"/>
            <a:ext cx="683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Represent the signal as an infinite weighted sum </a:t>
            </a:r>
          </a:p>
          <a:p>
            <a:r>
              <a:rPr lang="en-US" altLang="ja-JP" sz="2400">
                <a:ea typeface="ＭＳ Ｐゴシック" pitchFamily="1" charset="-128"/>
              </a:rPr>
              <a:t>of an infinite number of sinusoids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514600" y="2071688"/>
          <a:ext cx="3948113" cy="900112"/>
        </p:xfrm>
        <a:graphic>
          <a:graphicData uri="http://schemas.openxmlformats.org/presentationml/2006/ole">
            <p:oleObj spid="_x0000_s4098" name="Equation" r:id="rId4" imgW="1447560" imgH="330120" progId="Equation.3">
              <p:embed/>
            </p:oleObj>
          </a:graphicData>
        </a:graphic>
      </p:graphicFrame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4845050" y="4632325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(Frequency Spectrum </a:t>
            </a:r>
            <a:r>
              <a:rPr lang="en-US" altLang="ja-JP" sz="2000" i="1">
                <a:ea typeface="ＭＳ Ｐゴシック" pitchFamily="1" charset="-128"/>
              </a:rPr>
              <a:t>F(u)</a:t>
            </a:r>
            <a:r>
              <a:rPr lang="en-US" altLang="ja-JP" sz="2000">
                <a:ea typeface="ＭＳ Ｐゴシック" pitchFamily="1" charset="-128"/>
              </a:rPr>
              <a:t>)</a:t>
            </a:r>
          </a:p>
        </p:txBody>
      </p:sp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4064000" y="3162300"/>
          <a:ext cx="3665538" cy="482600"/>
        </p:xfrm>
        <a:graphic>
          <a:graphicData uri="http://schemas.openxmlformats.org/presentationml/2006/ole">
            <p:oleObj spid="_x0000_s4099" name="Equation" r:id="rId5" imgW="1841400" imgH="241200" progId="Equation.3">
              <p:embed/>
            </p:oleObj>
          </a:graphicData>
        </a:graphic>
      </p:graphicFrame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211513" y="32226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Note: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757238" y="5133975"/>
            <a:ext cx="445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Inverse Fourier Transform (IFT)</a:t>
            </a:r>
          </a:p>
        </p:txBody>
      </p:sp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2619375" y="5681663"/>
          <a:ext cx="3775075" cy="900112"/>
        </p:xfrm>
        <a:graphic>
          <a:graphicData uri="http://schemas.openxmlformats.org/presentationml/2006/ole">
            <p:oleObj spid="_x0000_s4100" name="Equation" r:id="rId6" imgW="1384200" imgH="330120" progId="Equation.3">
              <p:embed/>
            </p:oleObj>
          </a:graphicData>
        </a:graphic>
      </p:graphicFrame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779463" y="1271588"/>
            <a:ext cx="271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400">
                <a:ea typeface="ＭＳ Ｐゴシック" pitchFamily="1" charset="-128"/>
              </a:rPr>
              <a:t>  Also, defined as: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2671763" y="1981200"/>
          <a:ext cx="3670300" cy="900113"/>
        </p:xfrm>
        <a:graphic>
          <a:graphicData uri="http://schemas.openxmlformats.org/presentationml/2006/ole">
            <p:oleObj spid="_x0000_s5122" name="Equation" r:id="rId4" imgW="1346040" imgH="330120" progId="Equation.3">
              <p:embed/>
            </p:oleObj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4064000" y="2944813"/>
          <a:ext cx="3665538" cy="482600"/>
        </p:xfrm>
        <a:graphic>
          <a:graphicData uri="http://schemas.openxmlformats.org/presentationml/2006/ole">
            <p:oleObj spid="_x0000_s5123" name="Equation" r:id="rId5" imgW="1841400" imgH="241200" progId="Equation.3">
              <p:embed/>
            </p:oleObj>
          </a:graphicData>
        </a:graphic>
      </p:graphicFrame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3211513" y="30051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Note: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762000" y="3733800"/>
            <a:ext cx="396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>
                <a:ea typeface="ＭＳ Ｐゴシック" pitchFamily="1" charset="-128"/>
              </a:rPr>
              <a:t>  Inverse Fourier Transform (IFT)</a:t>
            </a:r>
          </a:p>
        </p:txBody>
      </p:sp>
      <p:graphicFrame>
        <p:nvGraphicFramePr>
          <p:cNvPr id="5124" name="Object 1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p:oleObj spid="_x0000_s5124" name="Equation" r:id="rId6" imgW="1511280" imgH="393480" progId="Equation.3">
              <p:embed/>
            </p:oleObj>
          </a:graphicData>
        </a:graphic>
      </p:graphicFrame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>
                <a:solidFill>
                  <a:schemeClr val="tx2"/>
                </a:solidFill>
                <a:ea typeface="ＭＳ Ｐゴシック" pitchFamily="1" charset="-128"/>
              </a:rPr>
              <a:t>Fourier Transform</a:t>
            </a: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Fourier Transform Pairs (I)</a:t>
            </a:r>
          </a:p>
        </p:txBody>
      </p:sp>
      <p:pic>
        <p:nvPicPr>
          <p:cNvPr id="6148" name="Picture 3" descr="fourierpairsfirs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436721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fourierpairsnex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788" y="1828800"/>
            <a:ext cx="43672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559425" y="613886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1" charset="-128"/>
              </a:rPr>
              <a:t>angular frequency (    </a:t>
            </a:r>
            <a:r>
              <a:rPr lang="en-US" altLang="ja-JP" sz="1800" i="1">
                <a:ea typeface="ＭＳ Ｐゴシック" pitchFamily="1" charset="-128"/>
              </a:rPr>
              <a:t>      </a:t>
            </a:r>
            <a:r>
              <a:rPr lang="en-US" altLang="ja-JP" sz="1800">
                <a:ea typeface="ＭＳ Ｐゴシック" pitchFamily="1" charset="-128"/>
              </a:rPr>
              <a:t>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7696200" y="6172200"/>
          <a:ext cx="503238" cy="349250"/>
        </p:xfrm>
        <a:graphic>
          <a:graphicData uri="http://schemas.openxmlformats.org/presentationml/2006/ole">
            <p:oleObj spid="_x0000_s6146" name="Equation" r:id="rId6" imgW="291960" imgH="203040" progId="Equation.3">
              <p:embed/>
            </p:oleObj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94350" y="58674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1" charset="-128"/>
              </a:rPr>
              <a:t>Note that these are derived using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ourierpairs2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1262">
            <a:off x="2144713" y="1230313"/>
            <a:ext cx="49530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35663" y="6521450"/>
            <a:ext cx="2525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angular frequency (    </a:t>
            </a:r>
            <a:r>
              <a:rPr lang="en-US" altLang="ja-JP" sz="1600" i="1">
                <a:latin typeface="Palatino Linotype" pitchFamily="18" charset="0"/>
                <a:ea typeface="ＭＳ Ｐゴシック" pitchFamily="1" charset="-128"/>
              </a:rPr>
              <a:t>      </a:t>
            </a:r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)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794625" y="6508750"/>
          <a:ext cx="503238" cy="349250"/>
        </p:xfrm>
        <a:graphic>
          <a:graphicData uri="http://schemas.openxmlformats.org/presentationml/2006/ole">
            <p:oleObj spid="_x0000_s7170" name="Equation" r:id="rId5" imgW="291960" imgH="203040" progId="Equation.3">
              <p:embed/>
            </p:oleObj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970588" y="6249988"/>
            <a:ext cx="317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Note that these are derived using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ja-JP" sz="3600" dirty="0" smtClean="0">
                <a:ea typeface="ＭＳ Ｐゴシック" pitchFamily="1" charset="-128"/>
              </a:rPr>
              <a:t>Fourier Transform Pairs (I </a:t>
            </a:r>
            <a:r>
              <a:rPr lang="en-US" altLang="ja-JP" sz="3600" dirty="0" err="1" smtClean="0">
                <a:ea typeface="ＭＳ Ｐゴシック" pitchFamily="1" charset="-128"/>
              </a:rPr>
              <a:t>I</a:t>
            </a:r>
            <a:r>
              <a:rPr lang="en-US" altLang="ja-JP" sz="3600" dirty="0" smtClean="0">
                <a:ea typeface="ＭＳ Ｐゴシック" pitchFamily="1" charset="-128"/>
              </a:rPr>
              <a:t>)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Fourier Transform and Convolution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482850" y="1204913"/>
          <a:ext cx="1160463" cy="395287"/>
        </p:xfrm>
        <a:graphic>
          <a:graphicData uri="http://schemas.openxmlformats.org/presentationml/2006/ole">
            <p:oleObj spid="_x0000_s8194" name="Equation" r:id="rId4" imgW="596880" imgH="20304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130425" y="1752600"/>
          <a:ext cx="2789238" cy="641350"/>
        </p:xfrm>
        <a:graphic>
          <a:graphicData uri="http://schemas.openxmlformats.org/presentationml/2006/ole">
            <p:oleObj spid="_x0000_s8195" name="Equation" r:id="rId5" imgW="1434960" imgH="330120" progId="Equation.3">
              <p:embed/>
            </p:oleObj>
          </a:graphicData>
        </a:graphic>
      </p:graphicFrame>
      <p:graphicFrame>
        <p:nvGraphicFramePr>
          <p:cNvPr id="558085" name="Object 5"/>
          <p:cNvGraphicFramePr>
            <a:graphicFrameLocks noChangeAspect="1"/>
          </p:cNvGraphicFramePr>
          <p:nvPr/>
        </p:nvGraphicFramePr>
        <p:xfrm>
          <a:off x="2751138" y="2559050"/>
          <a:ext cx="3702050" cy="641350"/>
        </p:xfrm>
        <a:graphic>
          <a:graphicData uri="http://schemas.openxmlformats.org/presentationml/2006/ole">
            <p:oleObj spid="_x0000_s8196" name="Equation" r:id="rId6" imgW="1904760" imgH="330120" progId="Equation.3">
              <p:embed/>
            </p:oleObj>
          </a:graphicData>
        </a:graphic>
      </p:graphicFrame>
      <p:graphicFrame>
        <p:nvGraphicFramePr>
          <p:cNvPr id="558086" name="Object 6"/>
          <p:cNvGraphicFramePr>
            <a:graphicFrameLocks noChangeAspect="1"/>
          </p:cNvGraphicFramePr>
          <p:nvPr/>
        </p:nvGraphicFramePr>
        <p:xfrm>
          <a:off x="2751138" y="3429000"/>
          <a:ext cx="5478462" cy="641350"/>
        </p:xfrm>
        <a:graphic>
          <a:graphicData uri="http://schemas.openxmlformats.org/presentationml/2006/ole">
            <p:oleObj spid="_x0000_s8197" name="Equation" r:id="rId7" imgW="2603160" imgH="330120" progId="Equation.3">
              <p:embed/>
            </p:oleObj>
          </a:graphicData>
        </a:graphic>
      </p:graphicFrame>
      <p:graphicFrame>
        <p:nvGraphicFramePr>
          <p:cNvPr id="558087" name="Object 7"/>
          <p:cNvGraphicFramePr>
            <a:graphicFrameLocks noChangeAspect="1"/>
          </p:cNvGraphicFramePr>
          <p:nvPr/>
        </p:nvGraphicFramePr>
        <p:xfrm>
          <a:off x="2751138" y="4283075"/>
          <a:ext cx="4716462" cy="641350"/>
        </p:xfrm>
        <a:graphic>
          <a:graphicData uri="http://schemas.openxmlformats.org/presentationml/2006/ole">
            <p:oleObj spid="_x0000_s8198" name="Equation" r:id="rId8" imgW="2273040" imgH="330120" progId="Equation.3">
              <p:embed/>
            </p:oleObj>
          </a:graphicData>
        </a:graphic>
      </p:graphicFrame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1393825" y="11287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Let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163638" y="1836738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Then</a:t>
            </a:r>
          </a:p>
        </p:txBody>
      </p:sp>
      <p:graphicFrame>
        <p:nvGraphicFramePr>
          <p:cNvPr id="558090" name="Object 10"/>
          <p:cNvGraphicFramePr>
            <a:graphicFrameLocks noChangeAspect="1"/>
          </p:cNvGraphicFramePr>
          <p:nvPr/>
        </p:nvGraphicFramePr>
        <p:xfrm>
          <a:off x="2751138" y="5143500"/>
          <a:ext cx="1481137" cy="419100"/>
        </p:xfrm>
        <a:graphic>
          <a:graphicData uri="http://schemas.openxmlformats.org/presentationml/2006/ole">
            <p:oleObj spid="_x0000_s8199" name="Equation" r:id="rId9" imgW="761760" imgH="215640" progId="Equation.3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9763" y="5691188"/>
            <a:ext cx="7912100" cy="1022350"/>
            <a:chOff x="403" y="3585"/>
            <a:chExt cx="4984" cy="644"/>
          </a:xfrm>
        </p:grpSpPr>
        <p:grpSp>
          <p:nvGrpSpPr>
            <p:cNvPr id="8206" name="Group 12"/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8208" name="Text Box 13"/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ea typeface="ＭＳ Ｐゴシック" pitchFamily="1" charset="-128"/>
                  </a:rPr>
                  <a:t>Convolution in spatial domain</a:t>
                </a:r>
              </a:p>
            </p:txBody>
          </p:sp>
          <p:sp>
            <p:nvSpPr>
              <p:cNvPr id="8209" name="Text Box 14"/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ea typeface="ＭＳ Ｐゴシック" pitchFamily="1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8200" name="Object 15"/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p:oleObj spid="_x0000_s8200" name="Equation" r:id="rId10" imgW="215640" imgH="152280" progId="Equation.3">
                  <p:embed/>
                </p:oleObj>
              </a:graphicData>
            </a:graphic>
          </p:graphicFrame>
        </p:grpSp>
        <p:sp>
          <p:nvSpPr>
            <p:cNvPr id="8207" name="Rectangle 16"/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Fourier Transform and Convolution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041525" y="1871663"/>
          <a:ext cx="1517650" cy="517525"/>
        </p:xfrm>
        <a:graphic>
          <a:graphicData uri="http://schemas.openxmlformats.org/presentationml/2006/ole">
            <p:oleObj spid="_x0000_s9218" name="Equation" r:id="rId4" imgW="596880" imgH="203040" progId="Equation.3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5467350" y="1905000"/>
          <a:ext cx="1389063" cy="452438"/>
        </p:xfrm>
        <a:graphic>
          <a:graphicData uri="http://schemas.openxmlformats.org/presentationml/2006/ole">
            <p:oleObj spid="_x0000_s9219" name="Equation" r:id="rId5" imgW="545760" imgH="177480" progId="Equation.3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235200" y="2436813"/>
          <a:ext cx="1131888" cy="517525"/>
        </p:xfrm>
        <a:graphic>
          <a:graphicData uri="http://schemas.openxmlformats.org/presentationml/2006/ole">
            <p:oleObj spid="_x0000_s9220" name="Equation" r:id="rId6" imgW="444240" imgH="203040" progId="Equation.3">
              <p:embed/>
            </p:oleObj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5305425" y="2470150"/>
          <a:ext cx="1712913" cy="452438"/>
        </p:xfrm>
        <a:graphic>
          <a:graphicData uri="http://schemas.openxmlformats.org/presentationml/2006/ole">
            <p:oleObj spid="_x0000_s9221" name="Equation" r:id="rId7" imgW="672840" imgH="177480" progId="Equation.3">
              <p:embed/>
            </p:oleObj>
          </a:graphicData>
        </a:graphic>
      </p:graphicFrame>
      <p:sp>
        <p:nvSpPr>
          <p:cNvPr id="9233" name="Text Box 7"/>
          <p:cNvSpPr txBox="1">
            <a:spLocks noChangeArrowheads="1"/>
          </p:cNvSpPr>
          <p:nvPr/>
        </p:nvSpPr>
        <p:spPr bwMode="auto">
          <a:xfrm>
            <a:off x="1446213" y="1306513"/>
            <a:ext cx="2693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Spatial Domain </a:t>
            </a:r>
            <a:r>
              <a:rPr lang="en-US" altLang="ja-JP" sz="2400" i="1">
                <a:ea typeface="ＭＳ Ｐゴシック" pitchFamily="1" charset="-128"/>
              </a:rPr>
              <a:t>(x)</a:t>
            </a:r>
          </a:p>
        </p:txBody>
      </p:sp>
      <p:sp>
        <p:nvSpPr>
          <p:cNvPr id="9234" name="Text Box 8"/>
          <p:cNvSpPr txBox="1">
            <a:spLocks noChangeArrowheads="1"/>
          </p:cNvSpPr>
          <p:nvPr/>
        </p:nvSpPr>
        <p:spPr bwMode="auto">
          <a:xfrm>
            <a:off x="4551363" y="1306513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Frequency Domain </a:t>
            </a:r>
            <a:r>
              <a:rPr lang="en-US" altLang="ja-JP" sz="2400" i="1">
                <a:ea typeface="ＭＳ Ｐゴシック" pitchFamily="1" charset="-128"/>
              </a:rPr>
              <a:t>(u)</a:t>
            </a:r>
          </a:p>
        </p:txBody>
      </p:sp>
      <p:sp>
        <p:nvSpPr>
          <p:cNvPr id="9235" name="Line 9"/>
          <p:cNvSpPr>
            <a:spLocks noChangeShapeType="1"/>
          </p:cNvSpPr>
          <p:nvPr/>
        </p:nvSpPr>
        <p:spPr bwMode="auto">
          <a:xfrm>
            <a:off x="4411663" y="1295400"/>
            <a:ext cx="0" cy="17637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10"/>
          <p:cNvSpPr>
            <a:spLocks noChangeShapeType="1"/>
          </p:cNvSpPr>
          <p:nvPr/>
        </p:nvSpPr>
        <p:spPr bwMode="auto">
          <a:xfrm>
            <a:off x="4095750" y="215582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11"/>
          <p:cNvSpPr>
            <a:spLocks noChangeShapeType="1"/>
          </p:cNvSpPr>
          <p:nvPr/>
        </p:nvSpPr>
        <p:spPr bwMode="auto">
          <a:xfrm>
            <a:off x="4097338" y="265747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5967412" cy="2622550"/>
            <a:chOff x="567" y="2272"/>
            <a:chExt cx="3759" cy="1652"/>
          </a:xfrm>
        </p:grpSpPr>
        <p:sp>
          <p:nvSpPr>
            <p:cNvPr id="9240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3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ea typeface="ＭＳ Ｐゴシック" pitchFamily="1" charset="-128"/>
                </a:rPr>
                <a:t>So, we can find </a:t>
              </a:r>
              <a:r>
                <a:rPr lang="en-US" altLang="ja-JP" sz="2400" i="1">
                  <a:ea typeface="ＭＳ Ｐゴシック" pitchFamily="1" charset="-128"/>
                </a:rPr>
                <a:t>g(x)</a:t>
              </a:r>
              <a:r>
                <a:rPr lang="en-US" altLang="ja-JP" sz="2400">
                  <a:ea typeface="ＭＳ Ｐゴシック" pitchFamily="1" charset="-128"/>
                </a:rPr>
                <a:t> by Fourier transform</a:t>
              </a:r>
            </a:p>
          </p:txBody>
        </p:sp>
        <p:graphicFrame>
          <p:nvGraphicFramePr>
            <p:cNvPr id="9222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p:oleObj spid="_x0000_s9222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9223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p:oleObj spid="_x0000_s9223" name="Equation" r:id="rId9" imgW="126720" imgH="101520" progId="Equation.3">
                <p:embed/>
              </p:oleObj>
            </a:graphicData>
          </a:graphic>
        </p:graphicFrame>
        <p:graphicFrame>
          <p:nvGraphicFramePr>
            <p:cNvPr id="9224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p:oleObj spid="_x0000_s9224" name="Equation" r:id="rId10" imgW="152280" imgH="203040" progId="Equation.3">
                <p:embed/>
              </p:oleObj>
            </a:graphicData>
          </a:graphic>
        </p:graphicFrame>
        <p:graphicFrame>
          <p:nvGraphicFramePr>
            <p:cNvPr id="9225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p:oleObj spid="_x0000_s9225" name="Equation" r:id="rId11" imgW="114120" imgH="126720" progId="Equation.3">
                <p:embed/>
              </p:oleObj>
            </a:graphicData>
          </a:graphic>
        </p:graphicFrame>
        <p:graphicFrame>
          <p:nvGraphicFramePr>
            <p:cNvPr id="9226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p:oleObj spid="_x0000_s9226" name="Equation" r:id="rId12" imgW="126720" imgH="177480" progId="Equation.3">
                <p:embed/>
              </p:oleObj>
            </a:graphicData>
          </a:graphic>
        </p:graphicFrame>
        <p:graphicFrame>
          <p:nvGraphicFramePr>
            <p:cNvPr id="9227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p:oleObj spid="_x0000_s9227" name="Equation" r:id="rId13" imgW="164880" imgH="177480" progId="Equation.3">
                <p:embed/>
              </p:oleObj>
            </a:graphicData>
          </a:graphic>
        </p:graphicFrame>
        <p:graphicFrame>
          <p:nvGraphicFramePr>
            <p:cNvPr id="9228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p:oleObj spid="_x0000_s9228" name="Equation" r:id="rId14" imgW="126720" imgH="101520" progId="Equation.3">
                <p:embed/>
              </p:oleObj>
            </a:graphicData>
          </a:graphic>
        </p:graphicFrame>
        <p:graphicFrame>
          <p:nvGraphicFramePr>
            <p:cNvPr id="9229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p:oleObj spid="_x0000_s9229" name="Equation" r:id="rId15" imgW="164880" imgH="164880" progId="Equation.3">
                <p:embed/>
              </p:oleObj>
            </a:graphicData>
          </a:graphic>
        </p:graphicFrame>
        <p:graphicFrame>
          <p:nvGraphicFramePr>
            <p:cNvPr id="9230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p:oleObj spid="_x0000_s9230" name="Equation" r:id="rId16" imgW="114120" imgH="126720" progId="Equation.3">
                <p:embed/>
              </p:oleObj>
            </a:graphicData>
          </a:graphic>
        </p:graphicFrame>
        <p:graphicFrame>
          <p:nvGraphicFramePr>
            <p:cNvPr id="9231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p:oleObj spid="_x0000_s9231" name="Equation" r:id="rId17" imgW="177480" imgH="164880" progId="Equation.3">
                <p:embed/>
              </p:oleObj>
            </a:graphicData>
          </a:graphic>
        </p:graphicFrame>
        <p:sp>
          <p:nvSpPr>
            <p:cNvPr id="9244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ＭＳ Ｐゴシック" pitchFamily="1" charset="-128"/>
                </a:rPr>
                <a:t>FT</a:t>
              </a:r>
            </a:p>
          </p:txBody>
        </p:sp>
        <p:sp>
          <p:nvSpPr>
            <p:cNvPr id="9245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ＭＳ Ｐゴシック" pitchFamily="1" charset="-128"/>
                </a:rPr>
                <a:t>FT</a:t>
              </a:r>
            </a:p>
          </p:txBody>
        </p:sp>
        <p:sp>
          <p:nvSpPr>
            <p:cNvPr id="9246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ＭＳ Ｐゴシック" pitchFamily="1" charset="-128"/>
                </a:rPr>
                <a:t>IFT</a:t>
              </a:r>
            </a:p>
          </p:txBody>
        </p:sp>
      </p:grpSp>
      <p:sp>
        <p:nvSpPr>
          <p:cNvPr id="9239" name="Rectangle 30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Properties of Fourier Transform</a:t>
            </a:r>
          </a:p>
        </p:txBody>
      </p:sp>
      <p:sp>
        <p:nvSpPr>
          <p:cNvPr id="10258" name="Text Box 3"/>
          <p:cNvSpPr txBox="1">
            <a:spLocks noChangeArrowheads="1"/>
          </p:cNvSpPr>
          <p:nvPr/>
        </p:nvSpPr>
        <p:spPr bwMode="auto">
          <a:xfrm>
            <a:off x="2347913" y="1131888"/>
            <a:ext cx="227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Spatial Domain </a:t>
            </a:r>
            <a:r>
              <a:rPr lang="en-US" altLang="ja-JP" sz="2000" i="1">
                <a:ea typeface="ＭＳ Ｐゴシック" pitchFamily="1" charset="-128"/>
              </a:rPr>
              <a:t>(x)</a:t>
            </a:r>
          </a:p>
        </p:txBody>
      </p:sp>
      <p:sp>
        <p:nvSpPr>
          <p:cNvPr id="10259" name="Text Box 4"/>
          <p:cNvSpPr txBox="1">
            <a:spLocks noChangeArrowheads="1"/>
          </p:cNvSpPr>
          <p:nvPr/>
        </p:nvSpPr>
        <p:spPr bwMode="auto">
          <a:xfrm>
            <a:off x="5453063" y="1131888"/>
            <a:ext cx="270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Frequency Domain </a:t>
            </a:r>
            <a:r>
              <a:rPr lang="en-US" altLang="ja-JP" sz="2000" i="1">
                <a:ea typeface="ＭＳ Ｐゴシック" pitchFamily="1" charset="-128"/>
              </a:rPr>
              <a:t>(u)</a:t>
            </a:r>
          </a:p>
        </p:txBody>
      </p:sp>
      <p:sp>
        <p:nvSpPr>
          <p:cNvPr id="10260" name="Line 5"/>
          <p:cNvSpPr>
            <a:spLocks noChangeShapeType="1"/>
          </p:cNvSpPr>
          <p:nvPr/>
        </p:nvSpPr>
        <p:spPr bwMode="auto">
          <a:xfrm>
            <a:off x="5091113" y="1535113"/>
            <a:ext cx="0" cy="53228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61" name="Group 6"/>
          <p:cNvGrpSpPr>
            <a:grpSpLocks/>
          </p:cNvGrpSpPr>
          <p:nvPr/>
        </p:nvGrpSpPr>
        <p:grpSpPr bwMode="auto">
          <a:xfrm>
            <a:off x="706438" y="1701800"/>
            <a:ext cx="6891337" cy="427038"/>
            <a:chOff x="241" y="1174"/>
            <a:chExt cx="4341" cy="269"/>
          </a:xfrm>
        </p:grpSpPr>
        <p:sp>
          <p:nvSpPr>
            <p:cNvPr id="10277" name="Text Box 7"/>
            <p:cNvSpPr txBox="1">
              <a:spLocks noChangeArrowheads="1"/>
            </p:cNvSpPr>
            <p:nvPr/>
          </p:nvSpPr>
          <p:spPr bwMode="auto">
            <a:xfrm>
              <a:off x="241" y="1188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Linearity</a:t>
              </a:r>
            </a:p>
          </p:txBody>
        </p:sp>
        <p:graphicFrame>
          <p:nvGraphicFramePr>
            <p:cNvPr id="10255" name="Object 8"/>
            <p:cNvGraphicFramePr>
              <a:graphicFrameLocks noChangeAspect="1"/>
            </p:cNvGraphicFramePr>
            <p:nvPr/>
          </p:nvGraphicFramePr>
          <p:xfrm>
            <a:off x="1424" y="1174"/>
            <a:ext cx="1166" cy="269"/>
          </p:xfrm>
          <a:graphic>
            <a:graphicData uri="http://schemas.openxmlformats.org/presentationml/2006/ole">
              <p:oleObj spid="_x0000_s10255" name="Equation" r:id="rId4" imgW="939600" imgH="215640" progId="Equation.3">
                <p:embed/>
              </p:oleObj>
            </a:graphicData>
          </a:graphic>
        </p:graphicFrame>
        <p:graphicFrame>
          <p:nvGraphicFramePr>
            <p:cNvPr id="10256" name="Object 9"/>
            <p:cNvGraphicFramePr>
              <a:graphicFrameLocks noChangeAspect="1"/>
            </p:cNvGraphicFramePr>
            <p:nvPr/>
          </p:nvGraphicFramePr>
          <p:xfrm>
            <a:off x="3385" y="1174"/>
            <a:ext cx="1197" cy="269"/>
          </p:xfrm>
          <a:graphic>
            <a:graphicData uri="http://schemas.openxmlformats.org/presentationml/2006/ole">
              <p:oleObj spid="_x0000_s10256" name="Equation" r:id="rId5" imgW="965160" imgH="215640" progId="Equation.3">
                <p:embed/>
              </p:oleObj>
            </a:graphicData>
          </a:graphic>
        </p:graphicFrame>
      </p:grpSp>
      <p:grpSp>
        <p:nvGrpSpPr>
          <p:cNvPr id="10262" name="Group 10"/>
          <p:cNvGrpSpPr>
            <a:grpSpLocks/>
          </p:cNvGrpSpPr>
          <p:nvPr/>
        </p:nvGrpSpPr>
        <p:grpSpPr bwMode="auto">
          <a:xfrm>
            <a:off x="706438" y="2200275"/>
            <a:ext cx="6142037" cy="904875"/>
            <a:chOff x="241" y="1529"/>
            <a:chExt cx="3869" cy="570"/>
          </a:xfrm>
        </p:grpSpPr>
        <p:sp>
          <p:nvSpPr>
            <p:cNvPr id="10276" name="Text Box 11"/>
            <p:cNvSpPr txBox="1">
              <a:spLocks noChangeArrowheads="1"/>
            </p:cNvSpPr>
            <p:nvPr/>
          </p:nvSpPr>
          <p:spPr bwMode="auto">
            <a:xfrm>
              <a:off x="241" y="169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Scaling</a:t>
              </a:r>
            </a:p>
          </p:txBody>
        </p:sp>
        <p:graphicFrame>
          <p:nvGraphicFramePr>
            <p:cNvPr id="10253" name="Object 12"/>
            <p:cNvGraphicFramePr>
              <a:graphicFrameLocks noChangeAspect="1"/>
            </p:cNvGraphicFramePr>
            <p:nvPr/>
          </p:nvGraphicFramePr>
          <p:xfrm>
            <a:off x="1424" y="1680"/>
            <a:ext cx="489" cy="269"/>
          </p:xfrm>
          <a:graphic>
            <a:graphicData uri="http://schemas.openxmlformats.org/presentationml/2006/ole">
              <p:oleObj spid="_x0000_s10253" name="Equation" r:id="rId6" imgW="393480" imgH="215640" progId="Equation.3">
                <p:embed/>
              </p:oleObj>
            </a:graphicData>
          </a:graphic>
        </p:graphicFrame>
        <p:graphicFrame>
          <p:nvGraphicFramePr>
            <p:cNvPr id="10254" name="Object 13"/>
            <p:cNvGraphicFramePr>
              <a:graphicFrameLocks noChangeAspect="1"/>
            </p:cNvGraphicFramePr>
            <p:nvPr/>
          </p:nvGraphicFramePr>
          <p:xfrm>
            <a:off x="3385" y="1529"/>
            <a:ext cx="725" cy="570"/>
          </p:xfrm>
          <a:graphic>
            <a:graphicData uri="http://schemas.openxmlformats.org/presentationml/2006/ole">
              <p:oleObj spid="_x0000_s10254" name="Equation" r:id="rId7" imgW="583920" imgH="457200" progId="Equation.3">
                <p:embed/>
              </p:oleObj>
            </a:graphicData>
          </a:graphic>
        </p:graphicFrame>
      </p:grpSp>
      <p:grpSp>
        <p:nvGrpSpPr>
          <p:cNvPr id="10263" name="Group 14"/>
          <p:cNvGrpSpPr>
            <a:grpSpLocks/>
          </p:cNvGrpSpPr>
          <p:nvPr/>
        </p:nvGrpSpPr>
        <p:grpSpPr bwMode="auto">
          <a:xfrm>
            <a:off x="706438" y="3203575"/>
            <a:ext cx="6418262" cy="452438"/>
            <a:chOff x="241" y="2215"/>
            <a:chExt cx="4043" cy="285"/>
          </a:xfrm>
        </p:grpSpPr>
        <p:sp>
          <p:nvSpPr>
            <p:cNvPr id="10275" name="Text Box 15"/>
            <p:cNvSpPr txBox="1">
              <a:spLocks noChangeArrowheads="1"/>
            </p:cNvSpPr>
            <p:nvPr/>
          </p:nvSpPr>
          <p:spPr bwMode="auto">
            <a:xfrm>
              <a:off x="241" y="2237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Shifting</a:t>
              </a:r>
            </a:p>
          </p:txBody>
        </p:sp>
        <p:graphicFrame>
          <p:nvGraphicFramePr>
            <p:cNvPr id="10251" name="Object 16"/>
            <p:cNvGraphicFramePr>
              <a:graphicFrameLocks noChangeAspect="1"/>
            </p:cNvGraphicFramePr>
            <p:nvPr/>
          </p:nvGraphicFramePr>
          <p:xfrm>
            <a:off x="1424" y="2215"/>
            <a:ext cx="742" cy="285"/>
          </p:xfrm>
          <a:graphic>
            <a:graphicData uri="http://schemas.openxmlformats.org/presentationml/2006/ole">
              <p:oleObj spid="_x0000_s10251" name="Equation" r:id="rId8" imgW="596880" imgH="228600" progId="Equation.3">
                <p:embed/>
              </p:oleObj>
            </a:graphicData>
          </a:graphic>
        </p:graphicFrame>
        <p:graphicFrame>
          <p:nvGraphicFramePr>
            <p:cNvPr id="10252" name="Object 17"/>
            <p:cNvGraphicFramePr>
              <a:graphicFrameLocks noChangeAspect="1"/>
            </p:cNvGraphicFramePr>
            <p:nvPr/>
          </p:nvGraphicFramePr>
          <p:xfrm>
            <a:off x="3385" y="2215"/>
            <a:ext cx="899" cy="285"/>
          </p:xfrm>
          <a:graphic>
            <a:graphicData uri="http://schemas.openxmlformats.org/presentationml/2006/ole">
              <p:oleObj spid="_x0000_s10252" name="Equation" r:id="rId9" imgW="723600" imgH="228600" progId="Equation.3">
                <p:embed/>
              </p:oleObj>
            </a:graphicData>
          </a:graphic>
        </p:graphicFrame>
      </p:grpSp>
      <p:grpSp>
        <p:nvGrpSpPr>
          <p:cNvPr id="10264" name="Group 18"/>
          <p:cNvGrpSpPr>
            <a:grpSpLocks/>
          </p:cNvGrpSpPr>
          <p:nvPr/>
        </p:nvGrpSpPr>
        <p:grpSpPr bwMode="auto">
          <a:xfrm>
            <a:off x="706438" y="3792538"/>
            <a:ext cx="5842000" cy="428625"/>
            <a:chOff x="241" y="2702"/>
            <a:chExt cx="3680" cy="270"/>
          </a:xfrm>
        </p:grpSpPr>
        <p:sp>
          <p:nvSpPr>
            <p:cNvPr id="10274" name="Text Box 19"/>
            <p:cNvSpPr txBox="1">
              <a:spLocks noChangeArrowheads="1"/>
            </p:cNvSpPr>
            <p:nvPr/>
          </p:nvSpPr>
          <p:spPr bwMode="auto">
            <a:xfrm>
              <a:off x="241" y="2716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Symmetry</a:t>
              </a:r>
            </a:p>
          </p:txBody>
        </p:sp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1424" y="2702"/>
            <a:ext cx="410" cy="269"/>
          </p:xfrm>
          <a:graphic>
            <a:graphicData uri="http://schemas.openxmlformats.org/presentationml/2006/ole">
              <p:oleObj spid="_x0000_s10249" name="Equation" r:id="rId10" imgW="330120" imgH="215640" progId="Equation.3">
                <p:embed/>
              </p:oleObj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3385" y="2702"/>
            <a:ext cx="536" cy="270"/>
          </p:xfrm>
          <a:graphic>
            <a:graphicData uri="http://schemas.openxmlformats.org/presentationml/2006/ole">
              <p:oleObj spid="_x0000_s10250" name="Equation" r:id="rId11" imgW="431640" imgH="215640" progId="Equation.3">
                <p:embed/>
              </p:oleObj>
            </a:graphicData>
          </a:graphic>
        </p:graphicFrame>
      </p:grpSp>
      <p:grpSp>
        <p:nvGrpSpPr>
          <p:cNvPr id="10265" name="Group 22"/>
          <p:cNvGrpSpPr>
            <a:grpSpLocks/>
          </p:cNvGrpSpPr>
          <p:nvPr/>
        </p:nvGrpSpPr>
        <p:grpSpPr bwMode="auto">
          <a:xfrm>
            <a:off x="706438" y="4267200"/>
            <a:ext cx="5991225" cy="452438"/>
            <a:chOff x="241" y="3142"/>
            <a:chExt cx="3774" cy="285"/>
          </a:xfrm>
        </p:grpSpPr>
        <p:sp>
          <p:nvSpPr>
            <p:cNvPr id="10273" name="Text Box 23"/>
            <p:cNvSpPr txBox="1">
              <a:spLocks noChangeArrowheads="1"/>
            </p:cNvSpPr>
            <p:nvPr/>
          </p:nvSpPr>
          <p:spPr bwMode="auto">
            <a:xfrm>
              <a:off x="241" y="3164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Conjugation</a:t>
              </a:r>
            </a:p>
          </p:txBody>
        </p:sp>
        <p:graphicFrame>
          <p:nvGraphicFramePr>
            <p:cNvPr id="10247" name="Object 24"/>
            <p:cNvGraphicFramePr>
              <a:graphicFrameLocks noChangeAspect="1"/>
            </p:cNvGraphicFramePr>
            <p:nvPr/>
          </p:nvGraphicFramePr>
          <p:xfrm>
            <a:off x="1424" y="3142"/>
            <a:ext cx="473" cy="285"/>
          </p:xfrm>
          <a:graphic>
            <a:graphicData uri="http://schemas.openxmlformats.org/presentationml/2006/ole">
              <p:oleObj spid="_x0000_s10247" name="Equation" r:id="rId12" imgW="380880" imgH="228600" progId="Equation.3">
                <p:embed/>
              </p:oleObj>
            </a:graphicData>
          </a:graphic>
        </p:graphicFrame>
        <p:graphicFrame>
          <p:nvGraphicFramePr>
            <p:cNvPr id="10248" name="Object 25"/>
            <p:cNvGraphicFramePr>
              <a:graphicFrameLocks noChangeAspect="1"/>
            </p:cNvGraphicFramePr>
            <p:nvPr/>
          </p:nvGraphicFramePr>
          <p:xfrm>
            <a:off x="3385" y="3142"/>
            <a:ext cx="630" cy="285"/>
          </p:xfrm>
          <a:graphic>
            <a:graphicData uri="http://schemas.openxmlformats.org/presentationml/2006/ole">
              <p:oleObj spid="_x0000_s10248" name="Equation" r:id="rId13" imgW="507960" imgH="228600" progId="Equation.3">
                <p:embed/>
              </p:oleObj>
            </a:graphicData>
          </a:graphic>
        </p:graphicFrame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706438" y="4754563"/>
            <a:ext cx="6216650" cy="427037"/>
            <a:chOff x="241" y="3514"/>
            <a:chExt cx="3916" cy="269"/>
          </a:xfrm>
        </p:grpSpPr>
        <p:sp>
          <p:nvSpPr>
            <p:cNvPr id="10272" name="Text Box 27"/>
            <p:cNvSpPr txBox="1">
              <a:spLocks noChangeArrowheads="1"/>
            </p:cNvSpPr>
            <p:nvPr/>
          </p:nvSpPr>
          <p:spPr bwMode="auto">
            <a:xfrm>
              <a:off x="241" y="3528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Convolution</a:t>
              </a:r>
            </a:p>
          </p:txBody>
        </p:sp>
        <p:graphicFrame>
          <p:nvGraphicFramePr>
            <p:cNvPr id="10245" name="Object 28"/>
            <p:cNvGraphicFramePr>
              <a:graphicFrameLocks noChangeAspect="1"/>
            </p:cNvGraphicFramePr>
            <p:nvPr/>
          </p:nvGraphicFramePr>
          <p:xfrm>
            <a:off x="1424" y="3514"/>
            <a:ext cx="867" cy="269"/>
          </p:xfrm>
          <a:graphic>
            <a:graphicData uri="http://schemas.openxmlformats.org/presentationml/2006/ole">
              <p:oleObj spid="_x0000_s10245" name="Equation" r:id="rId14" imgW="698400" imgH="215640" progId="Equation.3">
                <p:embed/>
              </p:oleObj>
            </a:graphicData>
          </a:graphic>
        </p:graphicFrame>
        <p:graphicFrame>
          <p:nvGraphicFramePr>
            <p:cNvPr id="10246" name="Object 29"/>
            <p:cNvGraphicFramePr>
              <a:graphicFrameLocks noChangeAspect="1"/>
            </p:cNvGraphicFramePr>
            <p:nvPr/>
          </p:nvGraphicFramePr>
          <p:xfrm>
            <a:off x="3385" y="3514"/>
            <a:ext cx="772" cy="269"/>
          </p:xfrm>
          <a:graphic>
            <a:graphicData uri="http://schemas.openxmlformats.org/presentationml/2006/ole">
              <p:oleObj spid="_x0000_s10246" name="Equation" r:id="rId15" imgW="622080" imgH="215640" progId="Equation.3">
                <p:embed/>
              </p:oleObj>
            </a:graphicData>
          </a:graphic>
        </p:graphicFrame>
      </p:grpSp>
      <p:grpSp>
        <p:nvGrpSpPr>
          <p:cNvPr id="10267" name="Group 30"/>
          <p:cNvGrpSpPr>
            <a:grpSpLocks/>
          </p:cNvGrpSpPr>
          <p:nvPr/>
        </p:nvGrpSpPr>
        <p:grpSpPr bwMode="auto">
          <a:xfrm>
            <a:off x="706438" y="5267325"/>
            <a:ext cx="6516687" cy="828675"/>
            <a:chOff x="241" y="3780"/>
            <a:chExt cx="4105" cy="522"/>
          </a:xfrm>
        </p:grpSpPr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41" y="3921"/>
              <a:ext cx="1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ＭＳ Ｐゴシック" pitchFamily="1" charset="-128"/>
                </a:rPr>
                <a:t>Differentiation</a:t>
              </a:r>
            </a:p>
          </p:txBody>
        </p:sp>
        <p:graphicFrame>
          <p:nvGraphicFramePr>
            <p:cNvPr id="10243" name="Object 32"/>
            <p:cNvGraphicFramePr>
              <a:graphicFrameLocks noChangeAspect="1"/>
            </p:cNvGraphicFramePr>
            <p:nvPr/>
          </p:nvGraphicFramePr>
          <p:xfrm>
            <a:off x="1424" y="3780"/>
            <a:ext cx="631" cy="522"/>
          </p:xfrm>
          <a:graphic>
            <a:graphicData uri="http://schemas.openxmlformats.org/presentationml/2006/ole">
              <p:oleObj spid="_x0000_s10243" name="Equation" r:id="rId16" imgW="507960" imgH="419040" progId="Equation.3">
                <p:embed/>
              </p:oleObj>
            </a:graphicData>
          </a:graphic>
        </p:graphicFrame>
        <p:graphicFrame>
          <p:nvGraphicFramePr>
            <p:cNvPr id="10244" name="Object 33"/>
            <p:cNvGraphicFramePr>
              <a:graphicFrameLocks noChangeAspect="1"/>
            </p:cNvGraphicFramePr>
            <p:nvPr/>
          </p:nvGraphicFramePr>
          <p:xfrm>
            <a:off x="3385" y="3891"/>
            <a:ext cx="961" cy="300"/>
          </p:xfrm>
          <a:graphic>
            <a:graphicData uri="http://schemas.openxmlformats.org/presentationml/2006/ole">
              <p:oleObj spid="_x0000_s10244" name="Equation" r:id="rId17" imgW="774360" imgH="241200" progId="Equation.3">
                <p:embed/>
              </p:oleObj>
            </a:graphicData>
          </a:graphic>
        </p:graphicFrame>
      </p:grpSp>
      <p:sp>
        <p:nvSpPr>
          <p:cNvPr id="10268" name="Text Box 34"/>
          <p:cNvSpPr txBox="1">
            <a:spLocks noChangeArrowheads="1"/>
          </p:cNvSpPr>
          <p:nvPr/>
        </p:nvSpPr>
        <p:spPr bwMode="auto">
          <a:xfrm>
            <a:off x="5867400" y="6367463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frequency (        </a:t>
            </a:r>
            <a:r>
              <a:rPr lang="en-US" altLang="ja-JP" sz="1600" i="1">
                <a:ea typeface="ＭＳ Ｐゴシック" pitchFamily="1" charset="-128"/>
              </a:rPr>
              <a:t>      </a:t>
            </a:r>
            <a:r>
              <a:rPr lang="en-US" altLang="ja-JP" sz="1600">
                <a:ea typeface="ＭＳ Ｐゴシック" pitchFamily="1" charset="-128"/>
              </a:rPr>
              <a:t>)</a:t>
            </a:r>
          </a:p>
        </p:txBody>
      </p:sp>
      <p:graphicFrame>
        <p:nvGraphicFramePr>
          <p:cNvPr id="10242" name="Object 35"/>
          <p:cNvGraphicFramePr>
            <a:graphicFrameLocks noChangeAspect="1"/>
          </p:cNvGraphicFramePr>
          <p:nvPr/>
        </p:nvGraphicFramePr>
        <p:xfrm>
          <a:off x="7010400" y="6400800"/>
          <a:ext cx="677863" cy="349250"/>
        </p:xfrm>
        <a:graphic>
          <a:graphicData uri="http://schemas.openxmlformats.org/presentationml/2006/ole">
            <p:oleObj spid="_x0000_s10242" name="Equation" r:id="rId18" imgW="393480" imgH="203040" progId="Equation.3">
              <p:embed/>
            </p:oleObj>
          </a:graphicData>
        </a:graphic>
      </p:graphicFrame>
      <p:sp>
        <p:nvSpPr>
          <p:cNvPr id="10269" name="Text Box 36"/>
          <p:cNvSpPr txBox="1">
            <a:spLocks noChangeArrowheads="1"/>
          </p:cNvSpPr>
          <p:nvPr/>
        </p:nvSpPr>
        <p:spPr bwMode="auto">
          <a:xfrm>
            <a:off x="5902325" y="6096000"/>
            <a:ext cx="317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Note that these are derived using</a:t>
            </a:r>
          </a:p>
        </p:txBody>
      </p:sp>
      <p:sp>
        <p:nvSpPr>
          <p:cNvPr id="10270" name="Rectangle 3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1" charset="-128"/>
              </a:rPr>
              <a:t>Properties of Fourier Transform</a:t>
            </a:r>
          </a:p>
        </p:txBody>
      </p:sp>
      <p:sp>
        <p:nvSpPr>
          <p:cNvPr id="31747" name="Rectangle 3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48" name="Picture 38" descr="lec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90600"/>
            <a:ext cx="49037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Jean Baptiste Joseph Fourier (1768-1830)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38100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Had crazy idea (1807):</a:t>
            </a:r>
          </a:p>
          <a:p>
            <a:pPr eaLnBrk="1" hangingPunct="1"/>
            <a:r>
              <a:rPr lang="en-US" sz="2000" i="1" dirty="0" smtClean="0"/>
              <a:t>	</a:t>
            </a:r>
            <a:r>
              <a:rPr lang="en-US" sz="2000" b="1" dirty="0" smtClean="0"/>
              <a:t>Any</a:t>
            </a:r>
            <a:r>
              <a:rPr lang="en-US" sz="2000" dirty="0" smtClean="0"/>
              <a:t> periodic function can be rewritten as a weighted sum of </a:t>
            </a:r>
            <a:r>
              <a:rPr lang="en-US" sz="2000" dirty="0" err="1" smtClean="0">
                <a:solidFill>
                  <a:srgbClr val="CC3300"/>
                </a:solidFill>
              </a:rPr>
              <a:t>Sines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CC3300"/>
                </a:solidFill>
              </a:rPr>
              <a:t>Cosines</a:t>
            </a:r>
            <a:r>
              <a:rPr lang="en-US" sz="2000" dirty="0" smtClean="0"/>
              <a:t> of different frequencies. </a:t>
            </a:r>
          </a:p>
          <a:p>
            <a:pPr eaLnBrk="1" hangingPunct="1"/>
            <a:r>
              <a:rPr lang="en-US" sz="2400" dirty="0" smtClean="0"/>
              <a:t>Don’t believe it?  </a:t>
            </a:r>
          </a:p>
          <a:p>
            <a:pPr lvl="1" eaLnBrk="1" hangingPunct="1"/>
            <a:r>
              <a:rPr lang="en-US" sz="2000" dirty="0" smtClean="0"/>
              <a:t>Neither did Lagrange, Laplace, Poisson and other big wigs</a:t>
            </a:r>
          </a:p>
          <a:p>
            <a:pPr lvl="1" eaLnBrk="1" hangingPunct="1"/>
            <a:r>
              <a:rPr lang="en-US" sz="2000" dirty="0" smtClean="0"/>
              <a:t>Not translated into English until 1878!</a:t>
            </a:r>
          </a:p>
          <a:p>
            <a:pPr eaLnBrk="1" hangingPunct="1"/>
            <a:r>
              <a:rPr lang="en-US" sz="2400" dirty="0" smtClean="0"/>
              <a:t> But it’s true!</a:t>
            </a:r>
          </a:p>
          <a:p>
            <a:pPr lvl="1" eaLnBrk="1" hangingPunct="1"/>
            <a:r>
              <a:rPr lang="en-US" sz="2000" dirty="0" smtClean="0"/>
              <a:t>called </a:t>
            </a:r>
            <a:r>
              <a:rPr lang="en-US" sz="2000" dirty="0" smtClean="0">
                <a:solidFill>
                  <a:srgbClr val="CC3300"/>
                </a:solidFill>
              </a:rPr>
              <a:t>Fourier Series</a:t>
            </a:r>
          </a:p>
          <a:p>
            <a:pPr lvl="1" eaLnBrk="1" hangingPunct="1"/>
            <a:r>
              <a:rPr lang="en-US" sz="2000" dirty="0" smtClean="0"/>
              <a:t>Possibly the greatest tool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  used in Engineering</a:t>
            </a:r>
          </a:p>
        </p:txBody>
      </p:sp>
      <p:pic>
        <p:nvPicPr>
          <p:cNvPr id="18436" name="Picture 4" descr="J.B.J. Fourier (public domain imag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4400"/>
            <a:ext cx="4551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 Sum of Sinusoids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5943600"/>
          </a:xfrm>
        </p:spPr>
        <p:txBody>
          <a:bodyPr/>
          <a:lstStyle/>
          <a:p>
            <a:pPr eaLnBrk="1" hangingPunct="1"/>
            <a:r>
              <a:rPr lang="en-US" sz="2200" smtClean="0"/>
              <a:t>Our building block: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Add enough of them to get any signal </a:t>
            </a:r>
            <a:r>
              <a:rPr lang="en-US" sz="2200" i="1" smtClean="0"/>
              <a:t>f(x)</a:t>
            </a:r>
            <a:r>
              <a:rPr lang="en-US" sz="2200" smtClean="0"/>
              <a:t> you want!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How many degrees of freedom?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What does each control?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Which one encodes the coarse vs. fine structure of the signal?</a:t>
            </a:r>
          </a:p>
        </p:txBody>
      </p:sp>
      <p:pic>
        <p:nvPicPr>
          <p:cNvPr id="1029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 t="2469" b="1234"/>
          <a:stretch>
            <a:fillRect/>
          </a:stretch>
        </p:blipFill>
        <p:spPr bwMode="auto">
          <a:xfrm>
            <a:off x="4667250" y="914400"/>
            <a:ext cx="44005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371600" y="1447800"/>
          <a:ext cx="2662238" cy="531813"/>
        </p:xfrm>
        <a:graphic>
          <a:graphicData uri="http://schemas.openxmlformats.org/presentationml/2006/ole">
            <p:oleObj spid="_x0000_s1026" name="Equation" r:id="rId5" imgW="825480" imgH="203040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Fourier Transform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sz="2000" smtClean="0"/>
              <a:t>We want to understand the frequency </a:t>
            </a:r>
            <a:r>
              <a:rPr lang="en-US" sz="2000" i="1" smtClean="0">
                <a:latin typeface="Symbol" pitchFamily="18" charset="2"/>
              </a:rPr>
              <a:t>w </a:t>
            </a:r>
            <a:r>
              <a:rPr lang="en-US" sz="2000" smtClean="0"/>
              <a:t>of our signal.  So, let’s reparametrize the signal by </a:t>
            </a:r>
            <a:r>
              <a:rPr lang="en-US" sz="2000" i="1" smtClean="0">
                <a:latin typeface="Symbol" pitchFamily="18" charset="2"/>
              </a:rPr>
              <a:t>w</a:t>
            </a:r>
            <a:r>
              <a:rPr lang="en-US" sz="2000" smtClean="0"/>
              <a:t> instead of </a:t>
            </a:r>
            <a:r>
              <a:rPr lang="en-US" sz="2000" i="1" smtClean="0"/>
              <a:t>x</a:t>
            </a:r>
            <a:r>
              <a:rPr lang="en-US" sz="2000" smtClean="0"/>
              <a:t>:</a:t>
            </a:r>
          </a:p>
          <a:p>
            <a:pPr eaLnBrk="1" hangingPunct="1"/>
            <a:endParaRPr lang="en-US" sz="2000" i="1" smtClean="0">
              <a:latin typeface="Symbol" pitchFamily="18" charset="2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95800" y="3429000"/>
          <a:ext cx="2178050" cy="436563"/>
        </p:xfrm>
        <a:graphic>
          <a:graphicData uri="http://schemas.openxmlformats.org/presentationml/2006/ole">
            <p:oleObj spid="_x0000_s2050" name="Equation" r:id="rId4" imgW="825480" imgH="203040" progId="Equation.3">
              <p:embed/>
            </p:oleObj>
          </a:graphicData>
        </a:graphic>
      </p:graphicFrame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1165225" y="1905000"/>
            <a:ext cx="6335713" cy="838200"/>
            <a:chOff x="734" y="1296"/>
            <a:chExt cx="3991" cy="528"/>
          </a:xfrm>
        </p:grpSpPr>
        <p:sp>
          <p:nvSpPr>
            <p:cNvPr id="2066" name="Rectangle 6"/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Line 7"/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8"/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Text Box 9"/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charset="0"/>
                </a:rPr>
                <a:t>f(x)</a:t>
              </a:r>
            </a:p>
          </p:txBody>
        </p:sp>
        <p:sp>
          <p:nvSpPr>
            <p:cNvPr id="2070" name="Text Box 10"/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charset="0"/>
                </a:rPr>
                <a:t>F(</a:t>
              </a:r>
              <a:r>
                <a:rPr lang="en-US" sz="2000" b="1" i="1">
                  <a:latin typeface="Symbol" pitchFamily="18" charset="2"/>
                  <a:cs typeface="Arial" charset="0"/>
                </a:rPr>
                <a:t>w</a:t>
              </a:r>
              <a:r>
                <a:rPr lang="en-US" sz="2000" b="1" i="1">
                  <a:cs typeface="Arial" charset="0"/>
                </a:rPr>
                <a:t>)</a:t>
              </a:r>
            </a:p>
          </p:txBody>
        </p:sp>
        <p:sp>
          <p:nvSpPr>
            <p:cNvPr id="2071" name="Text Box 11"/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Fourier </a:t>
              </a:r>
            </a:p>
            <a:p>
              <a:pPr algn="ctr"/>
              <a:r>
                <a:rPr lang="en-US" sz="1800">
                  <a:cs typeface="Arial" charset="0"/>
                </a:rPr>
                <a:t>Transform</a:t>
              </a:r>
            </a:p>
          </p:txBody>
        </p:sp>
      </p:grpSp>
      <p:grpSp>
        <p:nvGrpSpPr>
          <p:cNvPr id="2057" name="Group 12"/>
          <p:cNvGrpSpPr>
            <a:grpSpLocks/>
          </p:cNvGrpSpPr>
          <p:nvPr/>
        </p:nvGrpSpPr>
        <p:grpSpPr bwMode="auto">
          <a:xfrm>
            <a:off x="1150938" y="5943600"/>
            <a:ext cx="6230937" cy="838200"/>
            <a:chOff x="734" y="1296"/>
            <a:chExt cx="3925" cy="528"/>
          </a:xfrm>
        </p:grpSpPr>
        <p:sp>
          <p:nvSpPr>
            <p:cNvPr id="2060" name="Rectangle 13"/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Line 14"/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5"/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Text Box 16"/>
            <p:cNvSpPr txBox="1">
              <a:spLocks noChangeArrowheads="1"/>
            </p:cNvSpPr>
            <p:nvPr/>
          </p:nvSpPr>
          <p:spPr bwMode="auto">
            <a:xfrm>
              <a:off x="734" y="1413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charset="0"/>
                </a:rPr>
                <a:t>F(</a:t>
              </a:r>
              <a:r>
                <a:rPr lang="en-US" sz="2000" b="1" i="1">
                  <a:latin typeface="Symbol" pitchFamily="18" charset="2"/>
                  <a:cs typeface="Arial" charset="0"/>
                </a:rPr>
                <a:t>w</a:t>
              </a:r>
              <a:r>
                <a:rPr lang="en-US" sz="2000" b="1" i="1">
                  <a:cs typeface="Arial" charset="0"/>
                </a:rPr>
                <a:t>)</a:t>
              </a:r>
            </a:p>
          </p:txBody>
        </p:sp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4295" y="1418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charset="0"/>
                </a:rPr>
                <a:t>f(x)</a:t>
              </a:r>
              <a:endParaRPr lang="en-US" sz="2400" b="1" i="1">
                <a:cs typeface="Arial" charset="0"/>
              </a:endParaRPr>
            </a:p>
          </p:txBody>
        </p:sp>
        <p:sp>
          <p:nvSpPr>
            <p:cNvPr id="2065" name="Text Box 18"/>
            <p:cNvSpPr txBox="1">
              <a:spLocks noChangeArrowheads="1"/>
            </p:cNvSpPr>
            <p:nvPr/>
          </p:nvSpPr>
          <p:spPr bwMode="auto">
            <a:xfrm>
              <a:off x="2143" y="1352"/>
              <a:ext cx="11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Inverse Fourier </a:t>
              </a:r>
            </a:p>
            <a:p>
              <a:pPr algn="ctr"/>
              <a:r>
                <a:rPr lang="en-US" sz="1800">
                  <a:cs typeface="Arial" charset="0"/>
                </a:rPr>
                <a:t>Transform</a:t>
              </a:r>
            </a:p>
          </p:txBody>
        </p:sp>
      </p:grpSp>
      <p:sp>
        <p:nvSpPr>
          <p:cNvPr id="2058" name="Rectangle 19"/>
          <p:cNvSpPr>
            <a:spLocks noChangeArrowheads="1"/>
          </p:cNvSpPr>
          <p:nvPr/>
        </p:nvSpPr>
        <p:spPr bwMode="auto">
          <a:xfrm>
            <a:off x="685800" y="2971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For every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/>
              <a:t> from 0 to inf, </a:t>
            </a:r>
            <a:r>
              <a:rPr lang="en-US" sz="2000" b="1" i="1"/>
              <a:t>F(</a:t>
            </a:r>
            <a:r>
              <a:rPr lang="en-US" sz="2000" b="1" i="1">
                <a:latin typeface="Symbol" pitchFamily="18" charset="2"/>
              </a:rPr>
              <a:t>w</a:t>
            </a:r>
            <a:r>
              <a:rPr lang="en-US" sz="2000" b="1" i="1"/>
              <a:t>) </a:t>
            </a:r>
            <a:r>
              <a:rPr lang="en-US" sz="2000"/>
              <a:t>holds the amplitude </a:t>
            </a:r>
            <a:r>
              <a:rPr lang="en-US" sz="2000" i="1"/>
              <a:t>A </a:t>
            </a:r>
            <a:r>
              <a:rPr lang="en-US" sz="2000"/>
              <a:t>and phase </a:t>
            </a:r>
            <a:r>
              <a:rPr lang="en-US" sz="2000" i="1">
                <a:latin typeface="Symbol" pitchFamily="18" charset="2"/>
              </a:rPr>
              <a:t>f </a:t>
            </a:r>
            <a:r>
              <a:rPr lang="en-US" sz="2000"/>
              <a:t>of the corresponding sine 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/>
              <a:t>How can </a:t>
            </a:r>
            <a:r>
              <a:rPr lang="en-US" sz="1800" i="1"/>
              <a:t>F </a:t>
            </a:r>
            <a:r>
              <a:rPr lang="en-US" sz="1800"/>
              <a:t>hold both?  Complex number trick!</a:t>
            </a:r>
          </a:p>
        </p:txBody>
      </p:sp>
      <p:graphicFrame>
        <p:nvGraphicFramePr>
          <p:cNvPr id="2051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393950" y="4457700"/>
          <a:ext cx="3308350" cy="422275"/>
        </p:xfrm>
        <a:graphic>
          <a:graphicData uri="http://schemas.openxmlformats.org/presentationml/2006/ole">
            <p:oleObj spid="_x0000_s2051" name="Equation" r:id="rId5" imgW="1295280" imgH="203040" progId="Equation.3">
              <p:embed/>
            </p:oleObj>
          </a:graphicData>
        </a:graphic>
      </p:graphicFrame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1219200" y="5041900"/>
          <a:ext cx="2933700" cy="596900"/>
        </p:xfrm>
        <a:graphic>
          <a:graphicData uri="http://schemas.openxmlformats.org/presentationml/2006/ole">
            <p:oleObj spid="_x0000_s2052" name="Equation" r:id="rId6" imgW="1371600" imgH="279360" progId="Equation.3">
              <p:embed/>
            </p:oleObj>
          </a:graphicData>
        </a:graphic>
      </p:graphicFrame>
      <p:graphicFrame>
        <p:nvGraphicFramePr>
          <p:cNvPr id="2053" name="Object 22"/>
          <p:cNvGraphicFramePr>
            <a:graphicFrameLocks noChangeAspect="1"/>
          </p:cNvGraphicFramePr>
          <p:nvPr/>
        </p:nvGraphicFramePr>
        <p:xfrm>
          <a:off x="5930900" y="4932363"/>
          <a:ext cx="2070100" cy="935037"/>
        </p:xfrm>
        <a:graphic>
          <a:graphicData uri="http://schemas.openxmlformats.org/presentationml/2006/ole">
            <p:oleObj spid="_x0000_s2053" name="Equation" r:id="rId7" imgW="927000" imgH="419040" progId="Equation.3">
              <p:embed/>
            </p:oleObj>
          </a:graphicData>
        </a:graphic>
      </p:graphicFrame>
      <p:sp>
        <p:nvSpPr>
          <p:cNvPr id="2059" name="Rectangle 24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Time and Frequency</a:t>
            </a:r>
          </a:p>
        </p:txBody>
      </p:sp>
      <p:pic>
        <p:nvPicPr>
          <p:cNvPr id="19459" name="Picture 4" descr="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: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en-US" i="1" smtClean="0">
                <a:ea typeface="Arial Unicode MS" pitchFamily="34" charset="-128"/>
                <a:cs typeface="Times New Roman" pitchFamily="18" charset="0"/>
              </a:rPr>
              <a:t>i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2pi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Time and Frequency</a:t>
            </a:r>
          </a:p>
        </p:txBody>
      </p:sp>
      <p:pic>
        <p:nvPicPr>
          <p:cNvPr id="20483" name="Picture 4" descr="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: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en-US" i="1" smtClean="0">
                <a:ea typeface="Arial Unicode MS" pitchFamily="34" charset="-128"/>
                <a:cs typeface="Times New Roman" pitchFamily="18" charset="0"/>
              </a:rPr>
              <a:t>i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2pi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: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en-US" i="1" smtClean="0">
                <a:ea typeface="Arial Unicode MS" pitchFamily="34" charset="-128"/>
                <a:cs typeface="Times New Roman" pitchFamily="18" charset="0"/>
              </a:rPr>
              <a:t>i 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2pi 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21508" name="Picture 4" descr="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513" name="Picture 9" descr="a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0850" y="4743450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Frequency Spectra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Arial Unicode MS" pitchFamily="34" charset="-128"/>
                <a:cs typeface="Times New Roman" pitchFamily="18" charset="0"/>
              </a:rPr>
              <a:t>Usually, frequency is more interesting than the phase</a:t>
            </a:r>
          </a:p>
        </p:txBody>
      </p:sp>
      <p:pic>
        <p:nvPicPr>
          <p:cNvPr id="22532" name="Picture 4" descr="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336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495</Words>
  <Application>Microsoft PowerPoint</Application>
  <PresentationFormat>Экран (4:3)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Default Design</vt:lpstr>
      <vt:lpstr>3_Default Design</vt:lpstr>
      <vt:lpstr>Тема1</vt:lpstr>
      <vt:lpstr>Equation</vt:lpstr>
      <vt:lpstr>           Lecture 1.26  Spectral analysis of periodic and non-periodic signals.</vt:lpstr>
      <vt:lpstr>How to Represent Signals?</vt:lpstr>
      <vt:lpstr>Jean Baptiste Joseph Fourier (1768-1830)</vt:lpstr>
      <vt:lpstr>A Sum of Sinusoids</vt:lpstr>
      <vt:lpstr>Fourier Transform</vt:lpstr>
      <vt:lpstr>Time and Frequency</vt:lpstr>
      <vt:lpstr>Time and Frequency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FT: Just a change of basis</vt:lpstr>
      <vt:lpstr>IFT: Just a change of basis</vt:lpstr>
      <vt:lpstr>FT: Just a change of basis</vt:lpstr>
      <vt:lpstr>Fourier Transform – more formally</vt:lpstr>
      <vt:lpstr>Слайд 21</vt:lpstr>
      <vt:lpstr>Fourier Transform Pairs (I)</vt:lpstr>
      <vt:lpstr>Fourier Transform Pairs (I I)</vt:lpstr>
      <vt:lpstr>Fourier Transform and Convolution</vt:lpstr>
      <vt:lpstr>Fourier Transform and Convolution</vt:lpstr>
      <vt:lpstr>Properties of Fourier Transform</vt:lpstr>
      <vt:lpstr>Properties of Fourier Transform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Vladimir</cp:lastModifiedBy>
  <cp:revision>1343</cp:revision>
  <cp:lastPrinted>1601-01-01T00:00:00Z</cp:lastPrinted>
  <dcterms:created xsi:type="dcterms:W3CDTF">1601-01-01T00:00:00Z</dcterms:created>
  <dcterms:modified xsi:type="dcterms:W3CDTF">2016-12-14T08:00:04Z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