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33"/>
  </p:notesMasterIdLst>
  <p:sldIdLst>
    <p:sldId id="290" r:id="rId2"/>
    <p:sldId id="299" r:id="rId3"/>
    <p:sldId id="321" r:id="rId4"/>
    <p:sldId id="319" r:id="rId5"/>
    <p:sldId id="323" r:id="rId6"/>
    <p:sldId id="324" r:id="rId7"/>
    <p:sldId id="301" r:id="rId8"/>
    <p:sldId id="330" r:id="rId9"/>
    <p:sldId id="293" r:id="rId10"/>
    <p:sldId id="306" r:id="rId11"/>
    <p:sldId id="295" r:id="rId12"/>
    <p:sldId id="296" r:id="rId13"/>
    <p:sldId id="297" r:id="rId14"/>
    <p:sldId id="327" r:id="rId15"/>
    <p:sldId id="328" r:id="rId16"/>
    <p:sldId id="329" r:id="rId17"/>
    <p:sldId id="308" r:id="rId18"/>
    <p:sldId id="326" r:id="rId19"/>
    <p:sldId id="309" r:id="rId20"/>
    <p:sldId id="310" r:id="rId21"/>
    <p:sldId id="311" r:id="rId22"/>
    <p:sldId id="313" r:id="rId23"/>
    <p:sldId id="312" r:id="rId24"/>
    <p:sldId id="307" r:id="rId25"/>
    <p:sldId id="325" r:id="rId26"/>
    <p:sldId id="314" r:id="rId27"/>
    <p:sldId id="315" r:id="rId28"/>
    <p:sldId id="322" r:id="rId29"/>
    <p:sldId id="316" r:id="rId30"/>
    <p:sldId id="317" r:id="rId31"/>
    <p:sldId id="318" r:id="rId3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67" autoAdjust="0"/>
    <p:restoredTop sz="90909" autoAdjust="0"/>
  </p:normalViewPr>
  <p:slideViewPr>
    <p:cSldViewPr>
      <p:cViewPr>
        <p:scale>
          <a:sx n="100" d="100"/>
          <a:sy n="100" d="100"/>
        </p:scale>
        <p:origin x="-12" y="-12"/>
      </p:cViewPr>
      <p:guideLst>
        <p:guide orient="horz" pos="2160"/>
        <p:guide pos="2880"/>
      </p:guideLst>
    </p:cSldViewPr>
  </p:slideViewPr>
  <p:outlineViewPr>
    <p:cViewPr>
      <p:scale>
        <a:sx n="33" d="100"/>
        <a:sy n="33" d="100"/>
      </p:scale>
      <p:origin x="0" y="564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66B7F96-906A-48EB-BE34-E07D9DCA81E5}" type="datetimeFigureOut">
              <a:rPr lang="ru-RU"/>
              <a:pPr>
                <a:defRPr/>
              </a:pPr>
              <a:t>14.12.2016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BBDE4B7-3031-4F97-84E1-143C317B349D}"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73C09A0-3273-4364-8C28-217EB7B19640}" type="slidenum">
              <a:rPr lang="en-US" smtClean="0"/>
              <a:pPr/>
              <a:t>1</a:t>
            </a:fld>
            <a:endParaRPr lang="en-US" smtClean="0"/>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ED128C3-BD1D-478F-A88E-CCDF44661C82}" type="slidenum">
              <a:rPr lang="en-US" smtClean="0"/>
              <a:pPr/>
              <a:t>2</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24C1C8C-B3FC-4816-9E26-8E4711E8AD43}" type="slidenum">
              <a:rPr lang="en-US" smtClean="0"/>
              <a:pPr/>
              <a:t>9</a:t>
            </a:fld>
            <a:endParaRPr lang="en-US" smtClean="0"/>
          </a:p>
        </p:txBody>
      </p:sp>
      <p:sp>
        <p:nvSpPr>
          <p:cNvPr id="52227" name="Rectangle 2"/>
          <p:cNvSpPr>
            <a:spLocks noGrp="1" noRot="1" noChangeAspect="1" noChangeArrowheads="1" noTextEdit="1"/>
          </p:cNvSpPr>
          <p:nvPr>
            <p:ph type="sldImg"/>
          </p:nvPr>
        </p:nvSpPr>
        <p:spPr>
          <a:xfrm>
            <a:off x="1104900" y="652463"/>
            <a:ext cx="4646613" cy="3484562"/>
          </a:xfrm>
          <a:ln/>
        </p:spPr>
      </p:sp>
      <p:sp>
        <p:nvSpPr>
          <p:cNvPr id="52228" name="Rectangle 3"/>
          <p:cNvSpPr>
            <a:spLocks noGrp="1" noChangeArrowheads="1"/>
          </p:cNvSpPr>
          <p:nvPr>
            <p:ph type="body" idx="1"/>
          </p:nvPr>
        </p:nvSpPr>
        <p:spPr>
          <a:xfrm>
            <a:off x="928688" y="4354513"/>
            <a:ext cx="5000625" cy="4137025"/>
          </a:xfrm>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304347-D191-40F2-BE0F-195E802AA1A0}" type="slidenum">
              <a:rPr lang="en-US" smtClean="0"/>
              <a:pPr/>
              <a:t>17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 -approximately</a:t>
            </a: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5DA4C9-06D2-49F9-A4F8-866A1248D4F6}" type="slidenum">
              <a:rPr lang="en-US" smtClean="0"/>
              <a:pPr/>
              <a:t>18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Telephone has limited bandwidth of 3 KHz but unlimited power</a:t>
            </a:r>
          </a:p>
          <a:p>
            <a:pPr eaLnBrk="1" hangingPunct="1">
              <a:spcBef>
                <a:spcPct val="0"/>
              </a:spcBef>
            </a:pPr>
            <a:r>
              <a:rPr lang="en-US" dirty="0" smtClean="0"/>
              <a:t>Space vehicle has huge bandwidth but limited power.</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58FD87-8D10-4A5B-9DA8-89BE87EB5C0A}" type="slidenum">
              <a:rPr lang="en-US" smtClean="0"/>
              <a:pPr/>
              <a:t>23</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If noise is zero, SNR = ∞ hence capacity will be infinity.  Any amount of information of information can be transmitted in the world over noiseless channel. If noise were zero, there will be no uncertainty in the received pulse amplitude without error.</a:t>
            </a: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F8582E-CA5F-479F-978C-C9CB3875A234}" type="slidenum">
              <a:rPr lang="en-US" smtClean="0"/>
              <a:pPr/>
              <a:t>29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In Morse Code - e, t, a are assigned to Shorter codes</a:t>
            </a:r>
          </a:p>
          <a:p>
            <a:r>
              <a:rPr lang="en-US" dirty="0" smtClean="0"/>
              <a:t>X, q, z are assigned to longer codes</a:t>
            </a:r>
          </a:p>
          <a:p>
            <a:r>
              <a:rPr lang="en-US" dirty="0" smtClean="0"/>
              <a:t>Even and Odd parity</a:t>
            </a: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4D456A-3960-4C8F-AF1D-30AB337091F9}" type="slidenum">
              <a:rPr lang="en-US" smtClean="0"/>
              <a:pPr/>
              <a:t>31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ru-RU"/>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ru-RU"/>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ru-RU"/>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ru-RU"/>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ru-RU" smtClean="0"/>
              <a:t>Образец заголовка</a:t>
            </a:r>
            <a:endParaRPr lang="en-US"/>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smtClean="0"/>
              <a:t>Образец подзаголовка</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smtClean="0"/>
              <a:t> Signal Processing Lab., http://signal.korea.ac.kr Dept. of Elec. and Info. Engr., Korea Univ.</a:t>
            </a: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C193255-20F4-4646-B89A-926632D1997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 Signal Processing Lab., http://signal.korea.ac.kr Dept. of Elec. and Info. Engr., Korea Univ.</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6F5D667-56B0-46BE-8F4D-45C87D8DF1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617538"/>
            <a:ext cx="1951038" cy="55149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617538"/>
            <a:ext cx="5700712" cy="55149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 Signal Processing Lab., http://signal.korea.ac.kr Dept. of Elec. and Info. Engr., Korea Univ.</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1CCE510-DB9B-41C2-8909-DDBF9DC7713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95400"/>
            <a:ext cx="403860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95400"/>
            <a:ext cx="403860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Signal Processing Lab., http://signal.korea.ac.kr Dept. of Elec. and Info. Engr., Korea Univ.</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91B4A6-8D9A-4453-8320-D15C54B7BB2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9216" y="0"/>
            <a:ext cx="7976089" cy="10541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83578" y="1196976"/>
            <a:ext cx="4199792" cy="49688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824047" y="1196975"/>
            <a:ext cx="4201258" cy="24082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824047" y="3757614"/>
            <a:ext cx="4201258" cy="24082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10"/>
          </p:nvPr>
        </p:nvSpPr>
        <p:spPr>
          <a:xfrm>
            <a:off x="2643554" y="6165851"/>
            <a:ext cx="6245469" cy="504825"/>
          </a:xfrm>
        </p:spPr>
        <p:txBody>
          <a:bodyPr/>
          <a:lstStyle>
            <a:lvl1pPr>
              <a:defRPr/>
            </a:lvl1pPr>
          </a:lstStyle>
          <a:p>
            <a:r>
              <a:rPr lang="en-US" altLang="ko-KR"/>
              <a:t> Signal Processing Lab., http://signal.korea.ac.kr</a:t>
            </a:r>
          </a:p>
          <a:p>
            <a:r>
              <a:rPr lang="en-US" altLang="ko-KR"/>
              <a:t>Dept. of Elec. and Info. Engr., Korea Univ.</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 Signal Processing Lab., http://signal.korea.ac.kr Dept. of Elec. and Info. Engr., Korea Univ.</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59FA0B-3687-429E-A6A4-08590B546A8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 Signal Processing Lab., http://signal.korea.ac.kr Dept. of Elec. and Info. Engr., Korea Univ.</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1ED9C49-BF0E-4300-97A8-567875A062D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 Signal Processing Lab., http://signal.korea.ac.kr Dept. of Elec. and Info. Engr., Korea Univ.</a:t>
            </a: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E494907-BEFB-475E-AA0B-3991EA85927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smtClean="0"/>
              <a:t> Signal Processing Lab., http://signal.korea.ac.kr Dept. of Elec. and Info. Engr., Korea Univ.</a:t>
            </a: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A024685-716F-4E54-8AE2-1AA37987F1D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smtClean="0"/>
              <a:t> Signal Processing Lab., http://signal.korea.ac.kr Dept. of Elec. and Info. Engr., Korea Univ.</a:t>
            </a: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DAEA5995-FD70-435B-AF4B-6D96D07D6A1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smtClean="0"/>
              <a:t> Signal Processing Lab., http://signal.korea.ac.kr Dept. of Elec. and Info. Engr., Korea Univ.</a:t>
            </a: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0AE54761-6250-468D-9B73-F5724109E55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 Signal Processing Lab., http://signal.korea.ac.kr Dept. of Elec. and Info. Engr., Korea Univ.</a:t>
            </a: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FD9E8FF-6C94-4402-9518-C5FB68BD883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 Signal Processing Lab., http://signal.korea.ac.kr Dept. of Elec. and Info. Engr., Korea Univ.</a:t>
            </a: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9C18998-C63B-4145-8916-CE9F57EFE0A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ru-RU"/>
          </a:p>
        </p:txBody>
      </p:sp>
      <p:sp>
        <p:nvSpPr>
          <p:cNvPr id="6451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ru-RU"/>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ru-RU"/>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ru-RU"/>
          </a:p>
        </p:txBody>
      </p:sp>
      <p:sp>
        <p:nvSpPr>
          <p:cNvPr id="6451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ru-RU"/>
          </a:p>
        </p:txBody>
      </p:sp>
      <p:sp>
        <p:nvSpPr>
          <p:cNvPr id="6451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ru-RU"/>
          </a:p>
        </p:txBody>
      </p:sp>
      <p:sp>
        <p:nvSpPr>
          <p:cNvPr id="6452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ru-RU"/>
          </a:p>
        </p:txBody>
      </p:sp>
      <p:sp>
        <p:nvSpPr>
          <p:cNvPr id="3081"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endParaRPr lang="en-US" smtClean="0"/>
          </a:p>
        </p:txBody>
      </p:sp>
      <p:sp>
        <p:nvSpPr>
          <p:cNvPr id="308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en-US" smtClean="0"/>
              <a:t> Signal Processing Lab., http://signal.korea.ac.kr Dept. of Elec. and Info. Engr., Korea Univ.</a:t>
            </a: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E38B0E91-3E69-44D1-B450-9EBF22069BF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4"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5" r:id="rId12"/>
    <p:sldLayoutId id="2147483766" r:id="rId13"/>
  </p:sldLayoutIdLst>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_____Microsoft_Office_Excel_97-20031.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5.jpeg"/><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071538" y="785794"/>
            <a:ext cx="7772400" cy="2328862"/>
          </a:xfrm>
        </p:spPr>
        <p:txBody>
          <a:bodyPr/>
          <a:lstStyle/>
          <a:p>
            <a:r>
              <a:rPr lang="uk-UA" b="1" dirty="0" smtClean="0"/>
              <a:t>          </a:t>
            </a:r>
            <a:r>
              <a:rPr lang="uk-UA" b="1" dirty="0" err="1" smtClean="0"/>
              <a:t>Lecture</a:t>
            </a:r>
            <a:r>
              <a:rPr lang="uk-UA" b="1" dirty="0" smtClean="0"/>
              <a:t> 1.2</a:t>
            </a:r>
            <a:r>
              <a:rPr lang="en-US" b="1" dirty="0" smtClean="0"/>
              <a:t>5</a:t>
            </a:r>
            <a:r>
              <a:rPr lang="ru-RU" sz="3600" b="1" dirty="0" smtClean="0"/>
              <a:t/>
            </a:r>
            <a:br>
              <a:rPr lang="ru-RU" sz="3600" b="1" dirty="0" smtClean="0"/>
            </a:br>
            <a:r>
              <a:rPr lang="ru-RU" sz="3600" b="1" dirty="0" smtClean="0"/>
              <a:t/>
            </a:r>
            <a:br>
              <a:rPr lang="ru-RU" sz="3600" b="1" dirty="0" smtClean="0"/>
            </a:br>
            <a:r>
              <a:rPr lang="en-US" sz="3600" b="1" dirty="0" smtClean="0"/>
              <a:t> </a:t>
            </a:r>
            <a:r>
              <a:rPr lang="uk-UA" sz="3600" dirty="0" err="1" smtClean="0"/>
              <a:t>Deterministic</a:t>
            </a:r>
            <a:r>
              <a:rPr lang="uk-UA" sz="3600" dirty="0" smtClean="0"/>
              <a:t> </a:t>
            </a:r>
            <a:r>
              <a:rPr lang="uk-UA" sz="3600" dirty="0" err="1" smtClean="0"/>
              <a:t>and</a:t>
            </a:r>
            <a:r>
              <a:rPr lang="uk-UA" sz="3600" dirty="0" smtClean="0"/>
              <a:t> </a:t>
            </a:r>
            <a:r>
              <a:rPr lang="uk-UA" sz="3600" dirty="0" err="1" smtClean="0"/>
              <a:t>random</a:t>
            </a:r>
            <a:r>
              <a:rPr lang="uk-UA" sz="3600" dirty="0" smtClean="0"/>
              <a:t> </a:t>
            </a:r>
            <a:r>
              <a:rPr lang="uk-UA" sz="3600" dirty="0" err="1" smtClean="0"/>
              <a:t>radio</a:t>
            </a:r>
            <a:r>
              <a:rPr lang="uk-UA" sz="3600" dirty="0" smtClean="0"/>
              <a:t> </a:t>
            </a:r>
            <a:r>
              <a:rPr lang="uk-UA" sz="3600" dirty="0" err="1" smtClean="0"/>
              <a:t>signals</a:t>
            </a:r>
            <a:r>
              <a:rPr lang="uk-UA" sz="3600" dirty="0" smtClean="0"/>
              <a:t>. </a:t>
            </a:r>
            <a:r>
              <a:rPr lang="uk-UA" sz="3600" dirty="0" err="1" smtClean="0"/>
              <a:t>The</a:t>
            </a:r>
            <a:r>
              <a:rPr lang="uk-UA" sz="3600" dirty="0" smtClean="0"/>
              <a:t> </a:t>
            </a:r>
            <a:r>
              <a:rPr lang="uk-UA" sz="3600" dirty="0" err="1" smtClean="0"/>
              <a:t>signals</a:t>
            </a:r>
            <a:r>
              <a:rPr lang="uk-UA" sz="3600" dirty="0" smtClean="0"/>
              <a:t> </a:t>
            </a:r>
            <a:r>
              <a:rPr lang="uk-UA" sz="3600" dirty="0" err="1" smtClean="0"/>
              <a:t>and</a:t>
            </a:r>
            <a:r>
              <a:rPr lang="uk-UA" sz="3600" dirty="0" smtClean="0"/>
              <a:t> </a:t>
            </a:r>
            <a:r>
              <a:rPr lang="uk-UA" sz="3600" dirty="0" err="1" smtClean="0"/>
              <a:t>messages</a:t>
            </a:r>
            <a:r>
              <a:rPr lang="uk-UA" sz="3600" dirty="0" smtClean="0"/>
              <a:t>.</a:t>
            </a:r>
            <a:endParaRPr lang="ru-RU" sz="3600" b="1" dirty="0" smtClean="0"/>
          </a:p>
        </p:txBody>
      </p:sp>
      <p:sp>
        <p:nvSpPr>
          <p:cNvPr id="6147" name="Rectangle 3"/>
          <p:cNvSpPr>
            <a:spLocks noGrp="1" noChangeArrowheads="1"/>
          </p:cNvSpPr>
          <p:nvPr>
            <p:ph type="subTitle" idx="1"/>
          </p:nvPr>
        </p:nvSpPr>
        <p:spPr/>
        <p:txBody>
          <a:bodyPr/>
          <a:lstStyle/>
          <a:p>
            <a:r>
              <a:rPr lang="en-US" sz="2800" b="1" dirty="0" smtClean="0"/>
              <a:t/>
            </a:r>
            <a:br>
              <a:rPr lang="en-US" sz="2800" b="1" dirty="0" smtClean="0"/>
            </a:br>
            <a:endParaRPr lang="en-US" sz="2800" b="1" dirty="0" smtClean="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57290" y="571480"/>
            <a:ext cx="5400684" cy="1143000"/>
          </a:xfrm>
        </p:spPr>
        <p:txBody>
          <a:bodyPr/>
          <a:lstStyle/>
          <a:p>
            <a:pPr eaLnBrk="1" hangingPunct="1"/>
            <a:r>
              <a:rPr lang="en-US" sz="4800" dirty="0" smtClean="0"/>
              <a:t>Quantization</a:t>
            </a:r>
            <a:endParaRPr lang="en-US" sz="4700" dirty="0" smtClean="0"/>
          </a:p>
        </p:txBody>
      </p:sp>
      <p:sp>
        <p:nvSpPr>
          <p:cNvPr id="21507" name="Rectangle 3"/>
          <p:cNvSpPr>
            <a:spLocks noGrp="1" noChangeArrowheads="1"/>
          </p:cNvSpPr>
          <p:nvPr>
            <p:ph type="body" sz="half" idx="1"/>
          </p:nvPr>
        </p:nvSpPr>
        <p:spPr>
          <a:xfrm>
            <a:off x="642910" y="2071678"/>
            <a:ext cx="8229600" cy="2143140"/>
          </a:xfrm>
        </p:spPr>
        <p:txBody>
          <a:bodyPr/>
          <a:lstStyle/>
          <a:p>
            <a:pPr lvl="1" eaLnBrk="1" hangingPunct="1"/>
            <a:r>
              <a:rPr lang="en-US" sz="2400" dirty="0" smtClean="0"/>
              <a:t>From amplitude domain</a:t>
            </a:r>
          </a:p>
          <a:p>
            <a:pPr lvl="1" eaLnBrk="1" hangingPunct="1"/>
            <a:r>
              <a:rPr lang="en-US" sz="2400" i="1" dirty="0" smtClean="0"/>
              <a:t>N</a:t>
            </a:r>
            <a:r>
              <a:rPr lang="en-US" sz="2400" dirty="0" smtClean="0"/>
              <a:t> bit quantization, </a:t>
            </a:r>
            <a:r>
              <a:rPr lang="en-US" sz="2400" i="1" dirty="0" smtClean="0"/>
              <a:t>L</a:t>
            </a:r>
            <a:r>
              <a:rPr lang="en-US" sz="2400" dirty="0" smtClean="0"/>
              <a:t> intervals </a:t>
            </a:r>
            <a:r>
              <a:rPr lang="en-US" sz="2400" i="1" dirty="0" smtClean="0"/>
              <a:t>L</a:t>
            </a:r>
            <a:r>
              <a:rPr lang="en-US" sz="2400" dirty="0" smtClean="0"/>
              <a:t>=2</a:t>
            </a:r>
            <a:r>
              <a:rPr lang="en-US" sz="2400" i="1" baseline="30000" dirty="0" smtClean="0"/>
              <a:t>N</a:t>
            </a:r>
          </a:p>
          <a:p>
            <a:pPr lvl="1" eaLnBrk="1" hangingPunct="1"/>
            <a:r>
              <a:rPr lang="en-US" sz="2400" dirty="0" smtClean="0"/>
              <a:t>Usually 8 to 16 bits</a:t>
            </a:r>
          </a:p>
          <a:p>
            <a:pPr lvl="1" eaLnBrk="1" hangingPunct="1"/>
            <a:r>
              <a:rPr lang="en-US" sz="2400" dirty="0" smtClean="0"/>
              <a:t>Error Performance: Signal to noise ratio</a:t>
            </a:r>
          </a:p>
        </p:txBody>
      </p:sp>
      <p:pic>
        <p:nvPicPr>
          <p:cNvPr id="21508" name="Picture 4" descr="567px-Quantized"/>
          <p:cNvPicPr>
            <a:picLocks noGrp="1" noChangeAspect="1" noChangeArrowheads="1"/>
          </p:cNvPicPr>
          <p:nvPr>
            <p:ph sz="half" idx="2"/>
          </p:nvPr>
        </p:nvPicPr>
        <p:blipFill>
          <a:blip r:embed="rId2"/>
          <a:srcRect/>
          <a:stretch>
            <a:fillRect/>
          </a:stretch>
        </p:blipFill>
        <p:spPr>
          <a:xfrm>
            <a:off x="1765300" y="3851275"/>
            <a:ext cx="4837113" cy="2701925"/>
          </a:xfr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GB" dirty="0" smtClean="0">
                <a:cs typeface="Times New Roman" pitchFamily="18" charset="0"/>
              </a:rPr>
              <a:t>Digital signals</a:t>
            </a:r>
          </a:p>
        </p:txBody>
      </p:sp>
      <p:sp>
        <p:nvSpPr>
          <p:cNvPr id="2052" name="Rectangle 3"/>
          <p:cNvSpPr>
            <a:spLocks noGrp="1" noChangeArrowheads="1"/>
          </p:cNvSpPr>
          <p:nvPr>
            <p:ph type="body" idx="1"/>
          </p:nvPr>
        </p:nvSpPr>
        <p:spPr/>
        <p:txBody>
          <a:bodyPr/>
          <a:lstStyle/>
          <a:p>
            <a:pPr eaLnBrk="1" hangingPunct="1"/>
            <a:r>
              <a:rPr lang="en-GB" sz="2400" dirty="0" smtClean="0">
                <a:cs typeface="Times New Roman" pitchFamily="18" charset="0"/>
              </a:rPr>
              <a:t>Represented by Square Wave</a:t>
            </a:r>
          </a:p>
          <a:p>
            <a:pPr eaLnBrk="1" hangingPunct="1"/>
            <a:r>
              <a:rPr lang="en-GB" sz="2400" dirty="0" smtClean="0">
                <a:cs typeface="Times New Roman" pitchFamily="18" charset="0"/>
              </a:rPr>
              <a:t>All data represented by binary values</a:t>
            </a:r>
          </a:p>
          <a:p>
            <a:pPr eaLnBrk="1" hangingPunct="1"/>
            <a:r>
              <a:rPr lang="en-GB" sz="2400" dirty="0" smtClean="0">
                <a:cs typeface="Times New Roman" pitchFamily="18" charset="0"/>
              </a:rPr>
              <a:t>Single </a:t>
            </a:r>
            <a:r>
              <a:rPr lang="en-GB" sz="2400" b="1" i="1" dirty="0" smtClean="0">
                <a:cs typeface="Times New Roman" pitchFamily="18" charset="0"/>
              </a:rPr>
              <a:t>B </a:t>
            </a:r>
            <a:r>
              <a:rPr lang="en-GB" sz="2400" dirty="0" err="1" smtClean="0">
                <a:cs typeface="Times New Roman" pitchFamily="18" charset="0"/>
              </a:rPr>
              <a:t>inary</a:t>
            </a:r>
            <a:r>
              <a:rPr lang="en-GB" sz="2400" dirty="0" smtClean="0">
                <a:cs typeface="Times New Roman" pitchFamily="18" charset="0"/>
              </a:rPr>
              <a:t> Dig</a:t>
            </a:r>
            <a:r>
              <a:rPr lang="en-GB" sz="2400" b="1" i="1" dirty="0" smtClean="0">
                <a:cs typeface="Times New Roman" pitchFamily="18" charset="0"/>
              </a:rPr>
              <a:t>it</a:t>
            </a:r>
            <a:r>
              <a:rPr lang="en-GB" sz="2400" dirty="0" smtClean="0">
                <a:cs typeface="Times New Roman" pitchFamily="18" charset="0"/>
              </a:rPr>
              <a:t> – </a:t>
            </a:r>
            <a:r>
              <a:rPr lang="en-GB" sz="2400" b="1" i="1" dirty="0" smtClean="0">
                <a:cs typeface="Times New Roman" pitchFamily="18" charset="0"/>
              </a:rPr>
              <a:t>Bit</a:t>
            </a:r>
          </a:p>
          <a:p>
            <a:pPr eaLnBrk="1" hangingPunct="1"/>
            <a:r>
              <a:rPr lang="en-GB" sz="2400" dirty="0" smtClean="0">
                <a:cs typeface="Times New Roman" pitchFamily="18" charset="0"/>
              </a:rPr>
              <a:t>Transmission of contiguous group of bits is a bit stream</a:t>
            </a:r>
          </a:p>
          <a:p>
            <a:pPr eaLnBrk="1" hangingPunct="1"/>
            <a:r>
              <a:rPr lang="en-GB" sz="2400" dirty="0" smtClean="0">
                <a:cs typeface="Times New Roman" pitchFamily="18" charset="0"/>
              </a:rPr>
              <a:t>Not all decimal values can be represented by binary</a:t>
            </a:r>
          </a:p>
        </p:txBody>
      </p:sp>
      <p:graphicFrame>
        <p:nvGraphicFramePr>
          <p:cNvPr id="2050" name="Object 4"/>
          <p:cNvGraphicFramePr>
            <a:graphicFrameLocks noChangeAspect="1"/>
          </p:cNvGraphicFramePr>
          <p:nvPr/>
        </p:nvGraphicFramePr>
        <p:xfrm>
          <a:off x="762000" y="4724400"/>
          <a:ext cx="7620000" cy="1836738"/>
        </p:xfrm>
        <a:graphic>
          <a:graphicData uri="http://schemas.openxmlformats.org/presentationml/2006/ole">
            <p:oleObj spid="_x0000_s23554" name="Worksheet" r:id="rId3" imgW="5229000" imgH="1181160" progId="Excel.Shee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50938" y="785794"/>
            <a:ext cx="7793037" cy="974744"/>
          </a:xfrm>
        </p:spPr>
        <p:txBody>
          <a:bodyPr/>
          <a:lstStyle/>
          <a:p>
            <a:pPr eaLnBrk="1" hangingPunct="1"/>
            <a:r>
              <a:rPr lang="en-GB" dirty="0" smtClean="0">
                <a:cs typeface="Times New Roman" pitchFamily="18" charset="0"/>
              </a:rPr>
              <a:t>Analogue</a:t>
            </a:r>
            <a:r>
              <a:rPr lang="tr-TR" dirty="0" smtClean="0">
                <a:cs typeface="Times New Roman" pitchFamily="18" charset="0"/>
              </a:rPr>
              <a:t> vs. Digital</a:t>
            </a:r>
            <a:endParaRPr lang="en-GB" dirty="0" smtClean="0">
              <a:cs typeface="Times New Roman" pitchFamily="18" charset="0"/>
            </a:endParaRPr>
          </a:p>
        </p:txBody>
      </p:sp>
      <p:sp>
        <p:nvSpPr>
          <p:cNvPr id="18435" name="Rectangle 3"/>
          <p:cNvSpPr>
            <a:spLocks noGrp="1" noChangeArrowheads="1"/>
          </p:cNvSpPr>
          <p:nvPr>
            <p:ph type="body" idx="1"/>
          </p:nvPr>
        </p:nvSpPr>
        <p:spPr>
          <a:xfrm>
            <a:off x="714348" y="2357430"/>
            <a:ext cx="8229600" cy="4200540"/>
          </a:xfrm>
        </p:spPr>
        <p:txBody>
          <a:bodyPr/>
          <a:lstStyle/>
          <a:p>
            <a:pPr eaLnBrk="1" hangingPunct="1">
              <a:lnSpc>
                <a:spcPct val="80000"/>
              </a:lnSpc>
              <a:buFontTx/>
              <a:buNone/>
            </a:pPr>
            <a:r>
              <a:rPr lang="en-GB" sz="2000" u="sng" dirty="0" smtClean="0">
                <a:cs typeface="Times New Roman" pitchFamily="18" charset="0"/>
              </a:rPr>
              <a:t>Analogue Advantages</a:t>
            </a:r>
            <a:endParaRPr lang="tr-TR" sz="2000" u="sng" dirty="0" smtClean="0"/>
          </a:p>
          <a:p>
            <a:pPr eaLnBrk="1" hangingPunct="1">
              <a:lnSpc>
                <a:spcPct val="80000"/>
              </a:lnSpc>
            </a:pPr>
            <a:r>
              <a:rPr lang="en-GB" sz="2000" dirty="0" smtClean="0"/>
              <a:t>Best suited for audio and video</a:t>
            </a:r>
          </a:p>
          <a:p>
            <a:pPr eaLnBrk="1" hangingPunct="1">
              <a:lnSpc>
                <a:spcPct val="80000"/>
              </a:lnSpc>
            </a:pPr>
            <a:r>
              <a:rPr lang="en-GB" sz="2000" dirty="0" smtClean="0"/>
              <a:t>Consume less bandwidth</a:t>
            </a:r>
          </a:p>
          <a:p>
            <a:pPr eaLnBrk="1" hangingPunct="1">
              <a:lnSpc>
                <a:spcPct val="80000"/>
              </a:lnSpc>
            </a:pPr>
            <a:r>
              <a:rPr lang="en-GB" sz="2000" dirty="0" smtClean="0"/>
              <a:t>Available world wide</a:t>
            </a:r>
          </a:p>
          <a:p>
            <a:pPr eaLnBrk="1" hangingPunct="1">
              <a:lnSpc>
                <a:spcPct val="80000"/>
              </a:lnSpc>
            </a:pPr>
            <a:r>
              <a:rPr lang="en-GB" sz="2000" dirty="0" smtClean="0"/>
              <a:t>Less susceptible to noise</a:t>
            </a:r>
            <a:endParaRPr lang="tr-TR" sz="2000" dirty="0" smtClean="0"/>
          </a:p>
          <a:p>
            <a:pPr eaLnBrk="1" hangingPunct="1">
              <a:lnSpc>
                <a:spcPct val="80000"/>
              </a:lnSpc>
              <a:buFontTx/>
              <a:buNone/>
            </a:pPr>
            <a:endParaRPr lang="tr-TR" sz="2000" dirty="0" smtClean="0"/>
          </a:p>
          <a:p>
            <a:pPr eaLnBrk="1" hangingPunct="1">
              <a:lnSpc>
                <a:spcPct val="80000"/>
              </a:lnSpc>
              <a:buFontTx/>
              <a:buNone/>
            </a:pPr>
            <a:r>
              <a:rPr lang="tr-TR" sz="2000" u="sng" dirty="0" smtClean="0"/>
              <a:t>D</a:t>
            </a:r>
            <a:r>
              <a:rPr lang="en-GB" sz="2000" u="sng" dirty="0" err="1" smtClean="0"/>
              <a:t>igital</a:t>
            </a:r>
            <a:r>
              <a:rPr lang="en-GB" sz="2000" u="sng" dirty="0" smtClean="0"/>
              <a:t> Advantages</a:t>
            </a:r>
            <a:endParaRPr lang="tr-TR" sz="2000" u="sng" dirty="0" smtClean="0"/>
          </a:p>
          <a:p>
            <a:pPr eaLnBrk="1" hangingPunct="1">
              <a:lnSpc>
                <a:spcPct val="80000"/>
              </a:lnSpc>
            </a:pPr>
            <a:r>
              <a:rPr lang="en-GB" sz="2000" dirty="0" smtClean="0"/>
              <a:t>Best for computer data</a:t>
            </a:r>
          </a:p>
          <a:p>
            <a:pPr eaLnBrk="1" hangingPunct="1">
              <a:lnSpc>
                <a:spcPct val="80000"/>
              </a:lnSpc>
            </a:pPr>
            <a:r>
              <a:rPr lang="en-GB" sz="2000" dirty="0" smtClean="0"/>
              <a:t>Can be easily compressed</a:t>
            </a:r>
          </a:p>
          <a:p>
            <a:pPr eaLnBrk="1" hangingPunct="1">
              <a:lnSpc>
                <a:spcPct val="80000"/>
              </a:lnSpc>
            </a:pPr>
            <a:r>
              <a:rPr lang="en-GB" sz="2000" dirty="0" smtClean="0"/>
              <a:t>Can be encrypted</a:t>
            </a:r>
          </a:p>
          <a:p>
            <a:pPr eaLnBrk="1" hangingPunct="1">
              <a:lnSpc>
                <a:spcPct val="80000"/>
              </a:lnSpc>
            </a:pPr>
            <a:r>
              <a:rPr lang="en-GB" sz="2000" dirty="0" smtClean="0"/>
              <a:t>Equipment is more common and less expensive</a:t>
            </a:r>
          </a:p>
          <a:p>
            <a:pPr eaLnBrk="1" hangingPunct="1">
              <a:lnSpc>
                <a:spcPct val="80000"/>
              </a:lnSpc>
            </a:pPr>
            <a:r>
              <a:rPr lang="en-GB" sz="2000" dirty="0" smtClean="0"/>
              <a:t>Can provide better clarity</a:t>
            </a:r>
            <a:endParaRPr lang="en-GB" sz="20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428728" y="642918"/>
            <a:ext cx="6492896" cy="1143000"/>
          </a:xfrm>
        </p:spPr>
        <p:txBody>
          <a:bodyPr/>
          <a:lstStyle/>
          <a:p>
            <a:pPr eaLnBrk="1" hangingPunct="1"/>
            <a:r>
              <a:rPr lang="en-US" dirty="0" smtClean="0"/>
              <a:t>Analog or Digital</a:t>
            </a:r>
          </a:p>
        </p:txBody>
      </p:sp>
      <p:sp>
        <p:nvSpPr>
          <p:cNvPr id="19459" name="Rectangle 3"/>
          <p:cNvSpPr>
            <a:spLocks noGrp="1" noChangeArrowheads="1"/>
          </p:cNvSpPr>
          <p:nvPr>
            <p:ph type="body" idx="1"/>
          </p:nvPr>
        </p:nvSpPr>
        <p:spPr>
          <a:xfrm>
            <a:off x="571472" y="2143116"/>
            <a:ext cx="8229600" cy="4267216"/>
          </a:xfrm>
        </p:spPr>
        <p:txBody>
          <a:bodyPr/>
          <a:lstStyle/>
          <a:p>
            <a:pPr eaLnBrk="1" hangingPunct="1">
              <a:lnSpc>
                <a:spcPct val="85000"/>
              </a:lnSpc>
            </a:pPr>
            <a:r>
              <a:rPr lang="en-US" sz="2000" dirty="0" smtClean="0"/>
              <a:t>Analog Message: continuous in amplitude and over time</a:t>
            </a:r>
          </a:p>
          <a:p>
            <a:pPr lvl="1" eaLnBrk="1" hangingPunct="1">
              <a:lnSpc>
                <a:spcPct val="90000"/>
              </a:lnSpc>
            </a:pPr>
            <a:r>
              <a:rPr lang="en-US" sz="2000" dirty="0" smtClean="0"/>
              <a:t>AM, FM for voice sound</a:t>
            </a:r>
          </a:p>
          <a:p>
            <a:pPr lvl="1" eaLnBrk="1" hangingPunct="1">
              <a:lnSpc>
                <a:spcPct val="90000"/>
              </a:lnSpc>
            </a:pPr>
            <a:r>
              <a:rPr lang="en-US" sz="2000" dirty="0" smtClean="0"/>
              <a:t>Traditional TV for analog video</a:t>
            </a:r>
          </a:p>
          <a:p>
            <a:pPr lvl="1" eaLnBrk="1" hangingPunct="1">
              <a:lnSpc>
                <a:spcPct val="90000"/>
              </a:lnSpc>
            </a:pPr>
            <a:r>
              <a:rPr lang="en-US" sz="2000" dirty="0" smtClean="0"/>
              <a:t>First generation cellular phone (analog mode)</a:t>
            </a:r>
          </a:p>
          <a:p>
            <a:pPr lvl="1" eaLnBrk="1" hangingPunct="1">
              <a:lnSpc>
                <a:spcPct val="90000"/>
              </a:lnSpc>
            </a:pPr>
            <a:r>
              <a:rPr lang="en-US" sz="2000" dirty="0" smtClean="0"/>
              <a:t>Record player</a:t>
            </a:r>
          </a:p>
          <a:p>
            <a:pPr eaLnBrk="1" hangingPunct="1">
              <a:lnSpc>
                <a:spcPct val="85000"/>
              </a:lnSpc>
            </a:pPr>
            <a:r>
              <a:rPr lang="en-US" sz="2000" dirty="0" smtClean="0"/>
              <a:t>Digital message: 0 or 1, or discrete value</a:t>
            </a:r>
          </a:p>
          <a:p>
            <a:pPr lvl="1" eaLnBrk="1" hangingPunct="1">
              <a:lnSpc>
                <a:spcPct val="90000"/>
              </a:lnSpc>
            </a:pPr>
            <a:r>
              <a:rPr lang="en-US" sz="2000" dirty="0" smtClean="0"/>
              <a:t>VCD, DVD</a:t>
            </a:r>
          </a:p>
          <a:p>
            <a:pPr lvl="1" eaLnBrk="1" hangingPunct="1">
              <a:lnSpc>
                <a:spcPct val="90000"/>
              </a:lnSpc>
            </a:pPr>
            <a:r>
              <a:rPr lang="en-US" sz="2000" dirty="0" smtClean="0"/>
              <a:t>2G/3G cellular phone</a:t>
            </a:r>
          </a:p>
          <a:p>
            <a:pPr lvl="1" eaLnBrk="1" hangingPunct="1">
              <a:lnSpc>
                <a:spcPct val="90000"/>
              </a:lnSpc>
            </a:pPr>
            <a:r>
              <a:rPr lang="en-US" sz="2000" dirty="0" smtClean="0"/>
              <a:t>Data on your disk</a:t>
            </a:r>
          </a:p>
          <a:p>
            <a:pPr lvl="1" eaLnBrk="1" hangingPunct="1">
              <a:lnSpc>
                <a:spcPct val="90000"/>
              </a:lnSpc>
            </a:pPr>
            <a:r>
              <a:rPr lang="en-US" sz="2000" dirty="0" smtClean="0"/>
              <a:t>Your grade</a:t>
            </a:r>
          </a:p>
          <a:p>
            <a:pPr eaLnBrk="1" hangingPunct="1">
              <a:lnSpc>
                <a:spcPct val="85000"/>
              </a:lnSpc>
            </a:pPr>
            <a:r>
              <a:rPr lang="en-US" sz="2000" dirty="0" smtClean="0"/>
              <a:t>Digital age: why digital communication will prevail</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3600" smtClean="0"/>
              <a:t>Digital and Analog Messages</a:t>
            </a:r>
          </a:p>
        </p:txBody>
      </p:sp>
      <p:sp>
        <p:nvSpPr>
          <p:cNvPr id="11267" name="Content Placeholder 2"/>
          <p:cNvSpPr>
            <a:spLocks noGrp="1"/>
          </p:cNvSpPr>
          <p:nvPr>
            <p:ph idx="1"/>
          </p:nvPr>
        </p:nvSpPr>
        <p:spPr>
          <a:xfrm>
            <a:off x="500034" y="2428868"/>
            <a:ext cx="8229600" cy="3971940"/>
          </a:xfrm>
        </p:spPr>
        <p:txBody>
          <a:bodyPr/>
          <a:lstStyle/>
          <a:p>
            <a:pPr eaLnBrk="1" hangingPunct="1"/>
            <a:r>
              <a:rPr lang="en-US" sz="2000" dirty="0" smtClean="0"/>
              <a:t>Messages could be digital or Analog</a:t>
            </a:r>
          </a:p>
          <a:p>
            <a:pPr eaLnBrk="1" hangingPunct="1"/>
            <a:r>
              <a:rPr lang="en-US" sz="2000" dirty="0" smtClean="0"/>
              <a:t>Digital Message: Ordered combinations of finite symbols or </a:t>
            </a:r>
            <a:r>
              <a:rPr lang="en-US" sz="2000" dirty="0" err="1" smtClean="0"/>
              <a:t>codewords</a:t>
            </a:r>
            <a:r>
              <a:rPr lang="en-US" sz="2000" dirty="0" smtClean="0"/>
              <a:t>.</a:t>
            </a:r>
          </a:p>
          <a:p>
            <a:pPr eaLnBrk="1" hangingPunct="1"/>
            <a:r>
              <a:rPr lang="en-US" sz="2000" dirty="0" smtClean="0"/>
              <a:t>Which of the following is digital: text document in English constructed from ASCII keyboard, human speech, music notes, music sound, </a:t>
            </a:r>
            <a:r>
              <a:rPr lang="en-US" sz="2000" dirty="0" err="1" smtClean="0"/>
              <a:t>morse</a:t>
            </a:r>
            <a:r>
              <a:rPr lang="en-US" sz="2000" dirty="0" smtClean="0"/>
              <a:t> code is digital (dash and dot), </a:t>
            </a:r>
          </a:p>
          <a:p>
            <a:pPr eaLnBrk="1" hangingPunct="1"/>
            <a:r>
              <a:rPr lang="en-US" sz="2000" dirty="0" smtClean="0"/>
              <a:t>A digital message constructed with M symbols is called M –</a:t>
            </a:r>
            <a:r>
              <a:rPr lang="en-US" sz="2000" dirty="0" err="1" smtClean="0"/>
              <a:t>ary</a:t>
            </a:r>
            <a:r>
              <a:rPr lang="en-US" sz="2000" dirty="0" smtClean="0"/>
              <a:t> message.</a:t>
            </a:r>
          </a:p>
          <a:p>
            <a:pPr eaLnBrk="1" hangingPunct="1"/>
            <a:r>
              <a:rPr lang="en-US" sz="2000" dirty="0" smtClean="0"/>
              <a:t>Analog Messages: Characterized by data whose values vary over a continuous range of time </a:t>
            </a:r>
            <a:r>
              <a:rPr lang="en-US" sz="2000" dirty="0" err="1" smtClean="0"/>
              <a:t>e.g</a:t>
            </a:r>
            <a:r>
              <a:rPr lang="ru-RU" sz="2000" dirty="0" smtClean="0"/>
              <a:t>.</a:t>
            </a:r>
            <a:r>
              <a:rPr lang="en-US" sz="2000" dirty="0" smtClean="0"/>
              <a:t> temperature, atmospheric Pressure, speech waveform,</a:t>
            </a:r>
          </a:p>
          <a:p>
            <a:pPr eaLnBrk="1" hangingPunct="1"/>
            <a:endParaRPr lang="en-US" sz="2400" dirty="0" smtClean="0"/>
          </a:p>
          <a:p>
            <a:pPr eaLnBrk="1" hangingPunct="1"/>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285852" y="785794"/>
            <a:ext cx="7586690" cy="1019196"/>
          </a:xfrm>
        </p:spPr>
        <p:txBody>
          <a:bodyPr/>
          <a:lstStyle/>
          <a:p>
            <a:pPr eaLnBrk="1" hangingPunct="1"/>
            <a:r>
              <a:rPr lang="en-US" sz="3600" dirty="0" smtClean="0"/>
              <a:t>Digital and Analog Messages (</a:t>
            </a:r>
            <a:r>
              <a:rPr lang="en-US" sz="3600" dirty="0" err="1" smtClean="0"/>
              <a:t>contd</a:t>
            </a:r>
            <a:r>
              <a:rPr lang="en-US" sz="3600" dirty="0" smtClean="0"/>
              <a:t>)</a:t>
            </a:r>
          </a:p>
        </p:txBody>
      </p:sp>
      <p:sp>
        <p:nvSpPr>
          <p:cNvPr id="12291" name="Content Placeholder 2"/>
          <p:cNvSpPr>
            <a:spLocks noGrp="1"/>
          </p:cNvSpPr>
          <p:nvPr>
            <p:ph idx="1"/>
          </p:nvPr>
        </p:nvSpPr>
        <p:spPr>
          <a:xfrm>
            <a:off x="642910" y="2357431"/>
            <a:ext cx="7772400" cy="3857652"/>
          </a:xfrm>
        </p:spPr>
        <p:txBody>
          <a:bodyPr/>
          <a:lstStyle/>
          <a:p>
            <a:pPr eaLnBrk="1" hangingPunct="1"/>
            <a:r>
              <a:rPr lang="en-US" sz="2000" dirty="0" smtClean="0"/>
              <a:t>Why are digital technologies better and Why are they replacing the analog technologies? Enhanced Immunity to noise and interference and microprocessor (powerful, high speed and inexpensive)</a:t>
            </a:r>
          </a:p>
          <a:p>
            <a:pPr eaLnBrk="1" hangingPunct="1"/>
            <a:r>
              <a:rPr lang="en-US" sz="2000" dirty="0" smtClean="0"/>
              <a:t>Message extraction from received signal is easier for digital signal since digital decision must belong to the finite-sized alphabet.  Detail of received signal is not an issue</a:t>
            </a:r>
          </a:p>
          <a:p>
            <a:pPr eaLnBrk="1" hangingPunct="1"/>
            <a:r>
              <a:rPr lang="en-US" sz="2000" dirty="0" smtClean="0"/>
              <a:t>Digital communication system is more rugged than analog because it can better withstand noise and distortion( as long as they are within limit)</a:t>
            </a:r>
          </a:p>
          <a:p>
            <a:pPr eaLnBrk="1" hangingPunct="1"/>
            <a:endParaRPr lang="en-US" sz="2400" dirty="0" smtClean="0"/>
          </a:p>
          <a:p>
            <a:pPr eaLnBrk="1" hangingPunct="1"/>
            <a:endParaRPr lang="en-US" sz="2400" dirty="0" smtClean="0"/>
          </a:p>
          <a:p>
            <a:pPr eaLnBrk="1" hangingPunct="1"/>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La01F03"/>
          <p:cNvPicPr>
            <a:picLocks noChangeAspect="1" noChangeArrowheads="1"/>
          </p:cNvPicPr>
          <p:nvPr/>
        </p:nvPicPr>
        <p:blipFill>
          <a:blip r:embed="rId2"/>
          <a:srcRect/>
          <a:stretch>
            <a:fillRect/>
          </a:stretch>
        </p:blipFill>
        <p:spPr bwMode="auto">
          <a:xfrm>
            <a:off x="785786" y="2000240"/>
            <a:ext cx="7315200" cy="3667125"/>
          </a:xfrm>
          <a:prstGeom prst="rect">
            <a:avLst/>
          </a:prstGeom>
          <a:noFill/>
          <a:ln w="9525">
            <a:noFill/>
            <a:miter lim="800000"/>
            <a:headEnd/>
            <a:tailEnd/>
          </a:ln>
        </p:spPr>
      </p:pic>
      <p:sp>
        <p:nvSpPr>
          <p:cNvPr id="13315" name="Rectangle 5"/>
          <p:cNvSpPr>
            <a:spLocks noChangeArrowheads="1"/>
          </p:cNvSpPr>
          <p:nvPr/>
        </p:nvSpPr>
        <p:spPr bwMode="auto">
          <a:xfrm>
            <a:off x="323816" y="6000768"/>
            <a:ext cx="8820184" cy="646331"/>
          </a:xfrm>
          <a:prstGeom prst="rect">
            <a:avLst/>
          </a:prstGeom>
          <a:noFill/>
          <a:ln w="9525">
            <a:noFill/>
            <a:miter lim="800000"/>
            <a:headEnd/>
            <a:tailEnd/>
          </a:ln>
        </p:spPr>
        <p:txBody>
          <a:bodyPr wrap="square" anchor="ctr">
            <a:spAutoFit/>
          </a:bodyPr>
          <a:lstStyle/>
          <a:p>
            <a:pPr algn="ctr"/>
            <a:r>
              <a:rPr lang="en-US" sz="1800" dirty="0" smtClean="0"/>
              <a:t>(</a:t>
            </a:r>
            <a:r>
              <a:rPr lang="en-US" sz="1800" dirty="0"/>
              <a:t>a) Transmitted signal. (b) Received distorted signal (without noise).</a:t>
            </a:r>
          </a:p>
          <a:p>
            <a:pPr algn="ctr"/>
            <a:r>
              <a:rPr lang="en-US" sz="1800" dirty="0"/>
              <a:t>(c) Received distorted signal (with noise). (d) Regenerated signal (delayed).</a:t>
            </a:r>
          </a:p>
        </p:txBody>
      </p:sp>
      <p:sp>
        <p:nvSpPr>
          <p:cNvPr id="4" name="Заголовок 3"/>
          <p:cNvSpPr>
            <a:spLocks noGrp="1"/>
          </p:cNvSpPr>
          <p:nvPr>
            <p:ph type="title"/>
          </p:nvPr>
        </p:nvSpPr>
        <p:spPr/>
        <p:txBody>
          <a:bodyPr/>
          <a:lstStyle/>
          <a:p>
            <a:r>
              <a:rPr lang="en-US" dirty="0" smtClean="0"/>
              <a:t>Regeneration digital signal</a:t>
            </a:r>
            <a:endParaRPr lang="ru-RU" dirty="0"/>
          </a:p>
        </p:txBody>
      </p:sp>
      <p:sp>
        <p:nvSpPr>
          <p:cNvPr id="5" name="Содержимое 4"/>
          <p:cNvSpPr>
            <a:spLocks noGrp="1"/>
          </p:cNvSpPr>
          <p:nvPr>
            <p:ph idx="1"/>
          </p:nvPr>
        </p:nvSpPr>
        <p:spPr/>
        <p:txBody>
          <a:bodyPr/>
          <a:lstStyle/>
          <a:p>
            <a:pPr>
              <a:buNone/>
            </a:pPr>
            <a:r>
              <a:rPr lang="en-US" dirty="0" smtClean="0"/>
              <a:t> </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z="3600" dirty="0" smtClean="0"/>
              <a:t>Analog-to-Digital (A/D) Conversion</a:t>
            </a:r>
          </a:p>
        </p:txBody>
      </p:sp>
      <p:sp>
        <p:nvSpPr>
          <p:cNvPr id="17411" name="Content Placeholder 2"/>
          <p:cNvSpPr>
            <a:spLocks noGrp="1"/>
          </p:cNvSpPr>
          <p:nvPr>
            <p:ph idx="1"/>
          </p:nvPr>
        </p:nvSpPr>
        <p:spPr>
          <a:xfrm>
            <a:off x="428596" y="2143116"/>
            <a:ext cx="8229600" cy="4286264"/>
          </a:xfrm>
        </p:spPr>
        <p:txBody>
          <a:bodyPr/>
          <a:lstStyle/>
          <a:p>
            <a:pPr eaLnBrk="1" hangingPunct="1"/>
            <a:r>
              <a:rPr lang="en-US" sz="1800" dirty="0" smtClean="0"/>
              <a:t>Analog signal – continuous in time and range</a:t>
            </a:r>
          </a:p>
          <a:p>
            <a:pPr eaLnBrk="1" hangingPunct="1"/>
            <a:r>
              <a:rPr lang="en-US" sz="1800" dirty="0" smtClean="0"/>
              <a:t>Digital signal – exist at discrete points in time and can take on only finite values</a:t>
            </a:r>
          </a:p>
          <a:p>
            <a:pPr eaLnBrk="1" hangingPunct="1"/>
            <a:r>
              <a:rPr lang="en-US" sz="1800" dirty="0" smtClean="0"/>
              <a:t>ADC can never be 100% accurate. </a:t>
            </a:r>
          </a:p>
          <a:p>
            <a:pPr eaLnBrk="1" hangingPunct="1"/>
            <a:r>
              <a:rPr lang="en-US" sz="1800" dirty="0" smtClean="0"/>
              <a:t>Two steps in A/D conversion – sampling and quantization</a:t>
            </a:r>
          </a:p>
          <a:p>
            <a:pPr eaLnBrk="1" hangingPunct="1"/>
            <a:r>
              <a:rPr lang="en-US" sz="1800" dirty="0" smtClean="0"/>
              <a:t>Continuous time signal is sampled into discrete time signal (DTS)</a:t>
            </a:r>
          </a:p>
          <a:p>
            <a:pPr eaLnBrk="1" hangingPunct="1"/>
            <a:r>
              <a:rPr lang="en-US" sz="1800" dirty="0" smtClean="0"/>
              <a:t>Continuous amplitude of the DTS is  quantized into discrete level signal</a:t>
            </a:r>
          </a:p>
          <a:p>
            <a:pPr eaLnBrk="1" hangingPunct="1"/>
            <a:r>
              <a:rPr lang="en-US" sz="1800" dirty="0" smtClean="0"/>
              <a:t>Frequency Spectrum : specifies the relative magnitude of various frequency component of a signal</a:t>
            </a:r>
          </a:p>
          <a:p>
            <a:pPr eaLnBrk="1" hangingPunct="1"/>
            <a:r>
              <a:rPr lang="en-US" sz="1800" dirty="0" smtClean="0"/>
              <a:t>Sampling Theorem: if the highest frequency in signal spectrum is B (in Hz), the signal can be reconstructed from its discrete samples taken uniformly at a rate not less than 2B samples per second.</a:t>
            </a:r>
          </a:p>
          <a:p>
            <a:pPr eaLnBrk="1" hangingPunct="1"/>
            <a:r>
              <a:rPr lang="en-US" sz="1800" dirty="0" smtClean="0"/>
              <a:t>We need only to transmit signal sample to preserve its information</a:t>
            </a:r>
          </a:p>
          <a:p>
            <a:pPr eaLnBrk="1" hangingPunct="1"/>
            <a:endParaRPr lang="en-US" sz="2400"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z="3200" dirty="0" smtClean="0"/>
              <a:t>Analog-to-Digital (A/D) Conversion</a:t>
            </a:r>
          </a:p>
        </p:txBody>
      </p:sp>
      <p:sp>
        <p:nvSpPr>
          <p:cNvPr id="18435" name="Content Placeholder 2"/>
          <p:cNvSpPr>
            <a:spLocks noGrp="1"/>
          </p:cNvSpPr>
          <p:nvPr>
            <p:ph idx="1"/>
          </p:nvPr>
        </p:nvSpPr>
        <p:spPr>
          <a:xfrm>
            <a:off x="357158" y="2285992"/>
            <a:ext cx="8229600" cy="4210064"/>
          </a:xfrm>
        </p:spPr>
        <p:txBody>
          <a:bodyPr/>
          <a:lstStyle/>
          <a:p>
            <a:pPr eaLnBrk="1" hangingPunct="1"/>
            <a:r>
              <a:rPr lang="en-US" sz="2000" dirty="0" smtClean="0"/>
              <a:t>Sampled Signal lie in a continuous range – </a:t>
            </a:r>
            <a:r>
              <a:rPr lang="en-US" sz="2000" b="1" dirty="0" smtClean="0"/>
              <a:t>quantization</a:t>
            </a:r>
          </a:p>
          <a:p>
            <a:pPr eaLnBrk="1" hangingPunct="1"/>
            <a:r>
              <a:rPr lang="en-US" sz="2000" b="1" dirty="0" smtClean="0"/>
              <a:t>Quantization:</a:t>
            </a:r>
            <a:r>
              <a:rPr lang="en-US" sz="2000" dirty="0" smtClean="0"/>
              <a:t> Sample is approximated or “rounded off” to the nearest quantized level.</a:t>
            </a:r>
          </a:p>
          <a:p>
            <a:pPr eaLnBrk="1" hangingPunct="1"/>
            <a:r>
              <a:rPr lang="en-US" sz="2000" dirty="0" smtClean="0"/>
              <a:t>Given signal m(t), whose amplitude range (–mp, mp), </a:t>
            </a:r>
            <a:r>
              <a:rPr lang="en-US" sz="2000" dirty="0" err="1" smtClean="0"/>
              <a:t>quantizer</a:t>
            </a:r>
            <a:r>
              <a:rPr lang="en-US" sz="2000" dirty="0" smtClean="0"/>
              <a:t> partitions the signal range into L intervals. Each sample amplitude</a:t>
            </a:r>
            <a:r>
              <a:rPr lang="en-US" sz="2000" b="1" dirty="0" smtClean="0"/>
              <a:t> ~ </a:t>
            </a:r>
            <a:r>
              <a:rPr lang="en-US" sz="2000" dirty="0" smtClean="0"/>
              <a:t>midpoint of interval.</a:t>
            </a:r>
          </a:p>
          <a:p>
            <a:pPr eaLnBrk="1" hangingPunct="1"/>
            <a:r>
              <a:rPr lang="en-US" sz="2000" dirty="0" smtClean="0"/>
              <a:t>Each sample is represented by one of the L numbers (digitized).  </a:t>
            </a:r>
          </a:p>
          <a:p>
            <a:pPr eaLnBrk="1" hangingPunct="1"/>
            <a:r>
              <a:rPr lang="en-US" sz="2000" dirty="0" smtClean="0"/>
              <a:t>Quantized signal is an approximation of original signal.</a:t>
            </a:r>
          </a:p>
          <a:p>
            <a:pPr eaLnBrk="1" hangingPunct="1"/>
            <a:r>
              <a:rPr lang="en-US" sz="2000" dirty="0" smtClean="0"/>
              <a:t>Accuracy improves with increase in L</a:t>
            </a:r>
          </a:p>
          <a:p>
            <a:pPr eaLnBrk="1" hangingPunct="1"/>
            <a:r>
              <a:rPr lang="en-US" sz="2000" dirty="0" smtClean="0"/>
              <a:t>Voice signal L = 8 or 16 is sufficient.</a:t>
            </a:r>
          </a:p>
          <a:p>
            <a:pPr eaLnBrk="1" hangingPunct="1"/>
            <a:r>
              <a:rPr lang="en-US" sz="2000" dirty="0" smtClean="0"/>
              <a:t>Commercial – L = 32 is minimum, telephone- L 128 or 256</a:t>
            </a:r>
          </a:p>
          <a:p>
            <a:pPr eaLnBrk="1" hangingPunct="1"/>
            <a:endParaRPr lang="en-US" sz="2000" dirty="0" smtClean="0"/>
          </a:p>
          <a:p>
            <a:pPr eaLnBrk="1" hangingPunct="1"/>
            <a:endParaRPr lang="en-US" sz="24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La01F04"/>
          <p:cNvPicPr>
            <a:picLocks noChangeAspect="1" noChangeArrowheads="1"/>
          </p:cNvPicPr>
          <p:nvPr/>
        </p:nvPicPr>
        <p:blipFill>
          <a:blip r:embed="rId2"/>
          <a:srcRect/>
          <a:stretch>
            <a:fillRect/>
          </a:stretch>
        </p:blipFill>
        <p:spPr bwMode="auto">
          <a:xfrm>
            <a:off x="928662" y="2571744"/>
            <a:ext cx="7315200" cy="3460750"/>
          </a:xfrm>
          <a:prstGeom prst="rect">
            <a:avLst/>
          </a:prstGeom>
          <a:noFill/>
          <a:ln w="9525">
            <a:noFill/>
            <a:miter lim="800000"/>
            <a:headEnd/>
            <a:tailEnd/>
          </a:ln>
        </p:spPr>
      </p:pic>
      <p:sp>
        <p:nvSpPr>
          <p:cNvPr id="4" name="Заголовок 3"/>
          <p:cNvSpPr>
            <a:spLocks noGrp="1"/>
          </p:cNvSpPr>
          <p:nvPr>
            <p:ph type="title"/>
          </p:nvPr>
        </p:nvSpPr>
        <p:spPr>
          <a:xfrm>
            <a:off x="1150938" y="617538"/>
            <a:ext cx="7993062" cy="1143000"/>
          </a:xfrm>
        </p:spPr>
        <p:txBody>
          <a:bodyPr/>
          <a:lstStyle/>
          <a:p>
            <a:r>
              <a:rPr lang="en-US" sz="4000" dirty="0" smtClean="0"/>
              <a:t>Analog-to-digital conversion of a signal</a:t>
            </a:r>
            <a:r>
              <a:rPr lang="en-US" dirty="0" smtClean="0"/>
              <a:t>.</a:t>
            </a:r>
            <a:endParaRPr lang="en-US" dirty="0"/>
          </a:p>
        </p:txBody>
      </p:sp>
      <p:sp>
        <p:nvSpPr>
          <p:cNvPr id="5" name="Содержимое 4"/>
          <p:cNvSpPr>
            <a:spLocks noGrp="1"/>
          </p:cNvSpPr>
          <p:nvPr>
            <p:ph idx="1"/>
          </p:nvPr>
        </p:nvSpPr>
        <p:spPr/>
        <p:txBody>
          <a:bodyPr/>
          <a:lstStyle/>
          <a:p>
            <a:pPr>
              <a:buNone/>
            </a:pPr>
            <a:r>
              <a:rPr lang="en-US" dirty="0" smtClean="0"/>
              <a:t>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title"/>
          </p:nvPr>
        </p:nvSpPr>
        <p:spPr/>
        <p:txBody>
          <a:bodyPr/>
          <a:lstStyle/>
          <a:p>
            <a:pPr eaLnBrk="1" hangingPunct="1"/>
            <a:r>
              <a:rPr lang="tr-TR" dirty="0" smtClean="0"/>
              <a:t>Signal </a:t>
            </a:r>
            <a:r>
              <a:rPr lang="en-US" dirty="0" smtClean="0"/>
              <a:t>e</a:t>
            </a:r>
            <a:r>
              <a:rPr lang="tr-TR" dirty="0" smtClean="0"/>
              <a:t>xamples</a:t>
            </a:r>
            <a:endParaRPr lang="en-US" dirty="0" smtClean="0"/>
          </a:p>
        </p:txBody>
      </p:sp>
      <p:sp>
        <p:nvSpPr>
          <p:cNvPr id="14339" name="Rectangle 9"/>
          <p:cNvSpPr>
            <a:spLocks noGrp="1" noChangeArrowheads="1"/>
          </p:cNvSpPr>
          <p:nvPr>
            <p:ph type="body" idx="1"/>
          </p:nvPr>
        </p:nvSpPr>
        <p:spPr>
          <a:xfrm>
            <a:off x="785786" y="1857364"/>
            <a:ext cx="7786742" cy="2071702"/>
          </a:xfrm>
        </p:spPr>
        <p:txBody>
          <a:bodyPr/>
          <a:lstStyle/>
          <a:p>
            <a:pPr eaLnBrk="1" hangingPunct="1">
              <a:lnSpc>
                <a:spcPct val="90000"/>
              </a:lnSpc>
              <a:buNone/>
            </a:pPr>
            <a:r>
              <a:rPr lang="en-US" sz="2000" dirty="0" smtClean="0">
                <a:latin typeface="Times New Roman" pitchFamily="18" charset="0"/>
              </a:rPr>
              <a:t>      </a:t>
            </a:r>
            <a:endParaRPr lang="en-US" sz="2400" b="1" dirty="0" smtClean="0">
              <a:latin typeface="Tahoma" pitchFamily="34" charset="0"/>
              <a:ea typeface="Tahoma" pitchFamily="34" charset="0"/>
              <a:cs typeface="Tahoma" pitchFamily="34" charset="0"/>
            </a:endParaRPr>
          </a:p>
          <a:p>
            <a:pPr eaLnBrk="1" hangingPunct="1">
              <a:lnSpc>
                <a:spcPct val="90000"/>
              </a:lnSpc>
            </a:pPr>
            <a:r>
              <a:rPr lang="en-US" sz="2000" dirty="0" smtClean="0"/>
              <a:t>Electrical signals --- voltages and currents in a circuit</a:t>
            </a:r>
          </a:p>
          <a:p>
            <a:pPr eaLnBrk="1" hangingPunct="1">
              <a:lnSpc>
                <a:spcPct val="90000"/>
              </a:lnSpc>
            </a:pPr>
            <a:r>
              <a:rPr lang="en-US" sz="2000" dirty="0" smtClean="0"/>
              <a:t>Acoustic signals --- audio or speech signals (analog or</a:t>
            </a:r>
            <a:r>
              <a:rPr lang="tr-TR" sz="2000" dirty="0" smtClean="0"/>
              <a:t> </a:t>
            </a:r>
            <a:r>
              <a:rPr lang="en-US" sz="2000" dirty="0" smtClean="0"/>
              <a:t>digital)</a:t>
            </a:r>
            <a:endParaRPr lang="tr-TR" sz="2000" dirty="0" smtClean="0"/>
          </a:p>
          <a:p>
            <a:pPr eaLnBrk="1" hangingPunct="1">
              <a:lnSpc>
                <a:spcPct val="90000"/>
              </a:lnSpc>
            </a:pPr>
            <a:r>
              <a:rPr lang="en-US" sz="2000" dirty="0" smtClean="0"/>
              <a:t>Video signals --- intensity variations in an image (e.g. a</a:t>
            </a:r>
            <a:r>
              <a:rPr lang="tr-TR" sz="2000" dirty="0" smtClean="0"/>
              <a:t> </a:t>
            </a:r>
            <a:r>
              <a:rPr lang="en-US" sz="2000" dirty="0" smtClean="0"/>
              <a:t>CAT scan)</a:t>
            </a:r>
            <a:endParaRPr lang="tr-TR" sz="2000" dirty="0" smtClean="0"/>
          </a:p>
          <a:p>
            <a:pPr eaLnBrk="1" hangingPunct="1">
              <a:lnSpc>
                <a:spcPct val="90000"/>
              </a:lnSpc>
            </a:pPr>
            <a:r>
              <a:rPr lang="tr-TR" sz="2000" dirty="0" smtClean="0"/>
              <a:t>N</a:t>
            </a:r>
            <a:r>
              <a:rPr lang="en-US" sz="2000" dirty="0" err="1" smtClean="0"/>
              <a:t>oise</a:t>
            </a:r>
            <a:r>
              <a:rPr lang="tr-TR" sz="2000" dirty="0" smtClean="0"/>
              <a:t>: </a:t>
            </a:r>
            <a:r>
              <a:rPr lang="en-US" sz="2000" dirty="0" smtClean="0"/>
              <a:t>unwanted </a:t>
            </a:r>
            <a:r>
              <a:rPr lang="en-US" sz="2000" dirty="0" err="1" smtClean="0"/>
              <a:t>signa</a:t>
            </a:r>
            <a:r>
              <a:rPr lang="tr-TR" sz="2000" dirty="0" smtClean="0"/>
              <a:t>l</a:t>
            </a:r>
          </a:p>
          <a:p>
            <a:pPr eaLnBrk="1" hangingPunct="1">
              <a:lnSpc>
                <a:spcPct val="90000"/>
              </a:lnSpc>
              <a:buFontTx/>
              <a:buNone/>
            </a:pPr>
            <a:r>
              <a:rPr lang="tr-TR" sz="2800" dirty="0" smtClean="0"/>
              <a:t>					</a:t>
            </a:r>
            <a:endParaRPr lang="en-US" sz="2800" dirty="0" smtClean="0"/>
          </a:p>
        </p:txBody>
      </p:sp>
      <p:pic>
        <p:nvPicPr>
          <p:cNvPr id="14340" name="Picture 10"/>
          <p:cNvPicPr>
            <a:picLocks noChangeAspect="1" noChangeArrowheads="1"/>
          </p:cNvPicPr>
          <p:nvPr/>
        </p:nvPicPr>
        <p:blipFill>
          <a:blip r:embed="rId3"/>
          <a:srcRect l="5142" r="5142"/>
          <a:stretch>
            <a:fillRect/>
          </a:stretch>
        </p:blipFill>
        <p:spPr bwMode="auto">
          <a:xfrm>
            <a:off x="785786" y="3857628"/>
            <a:ext cx="7318375" cy="2771772"/>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142976" y="642918"/>
            <a:ext cx="7572428" cy="1143000"/>
          </a:xfrm>
        </p:spPr>
        <p:txBody>
          <a:bodyPr/>
          <a:lstStyle/>
          <a:p>
            <a:pPr eaLnBrk="1" hangingPunct="1"/>
            <a:r>
              <a:rPr lang="en-US" dirty="0" smtClean="0"/>
              <a:t>Pulse-Coded Modulation </a:t>
            </a:r>
          </a:p>
        </p:txBody>
      </p:sp>
      <p:sp>
        <p:nvSpPr>
          <p:cNvPr id="20483" name="Content Placeholder 2"/>
          <p:cNvSpPr>
            <a:spLocks noGrp="1"/>
          </p:cNvSpPr>
          <p:nvPr>
            <p:ph idx="1"/>
          </p:nvPr>
        </p:nvSpPr>
        <p:spPr>
          <a:xfrm>
            <a:off x="642910" y="2143116"/>
            <a:ext cx="8229600" cy="4224350"/>
          </a:xfrm>
        </p:spPr>
        <p:txBody>
          <a:bodyPr/>
          <a:lstStyle/>
          <a:p>
            <a:pPr eaLnBrk="1" hangingPunct="1"/>
            <a:r>
              <a:rPr lang="en-US" sz="2000" dirty="0" smtClean="0"/>
              <a:t>The task of Communication system is to transmit the quantized samples</a:t>
            </a:r>
          </a:p>
          <a:p>
            <a:pPr eaLnBrk="1" hangingPunct="1"/>
            <a:r>
              <a:rPr lang="en-US" sz="2000" dirty="0" smtClean="0"/>
              <a:t>Signal waveforms are used to represent the quantized sample sequence in the transmission process (done with the aid of PCM)</a:t>
            </a:r>
          </a:p>
          <a:p>
            <a:pPr eaLnBrk="1" hangingPunct="1"/>
            <a:r>
              <a:rPr lang="en-US" sz="2000" dirty="0" smtClean="0"/>
              <a:t>One information bit refers to one binary digit 1 or 0.</a:t>
            </a:r>
          </a:p>
          <a:p>
            <a:pPr eaLnBrk="1" hangingPunct="1"/>
            <a:r>
              <a:rPr lang="en-US" sz="2000" dirty="0" smtClean="0"/>
              <a:t>In PCM, each quantized sample is represented by an ordered combination of pulses p1(t)  and p2(t) where p</a:t>
            </a:r>
            <a:r>
              <a:rPr lang="en-US" sz="2000" baseline="-25000" dirty="0" smtClean="0"/>
              <a:t>1</a:t>
            </a:r>
            <a:r>
              <a:rPr lang="en-US" sz="2000" dirty="0" smtClean="0"/>
              <a:t>(t) represents 1 and p</a:t>
            </a:r>
            <a:r>
              <a:rPr lang="en-US" sz="2000" baseline="-25000" dirty="0" smtClean="0"/>
              <a:t>2</a:t>
            </a:r>
            <a:r>
              <a:rPr lang="en-US" sz="2000" dirty="0" smtClean="0"/>
              <a:t>(t) represents 0</a:t>
            </a:r>
          </a:p>
          <a:p>
            <a:pPr eaLnBrk="1" hangingPunct="1"/>
            <a:r>
              <a:rPr lang="en-US" sz="2000" dirty="0" smtClean="0"/>
              <a:t>Each of the L possible sample can be written as a bit string of length log</a:t>
            </a:r>
            <a:r>
              <a:rPr lang="en-US" sz="2000" baseline="-25000" dirty="0" smtClean="0"/>
              <a:t>2</a:t>
            </a:r>
            <a:r>
              <a:rPr lang="en-US" sz="2000" dirty="0" smtClean="0"/>
              <a:t>L</a:t>
            </a:r>
          </a:p>
          <a:p>
            <a:pPr eaLnBrk="1" hangingPunct="1"/>
            <a:r>
              <a:rPr lang="en-US" sz="2000" dirty="0" smtClean="0"/>
              <a:t>Each pulse can be mapped into a binary sequence of bits</a:t>
            </a:r>
          </a:p>
          <a:p>
            <a:pPr eaLnBrk="1" hangingPunct="1"/>
            <a:r>
              <a:rPr lang="en-US" sz="2000" dirty="0" smtClean="0"/>
              <a:t>In PCM, signaling is carried out with two basic pulses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La01F05"/>
          <p:cNvPicPr>
            <a:picLocks noChangeAspect="1" noChangeArrowheads="1"/>
          </p:cNvPicPr>
          <p:nvPr/>
        </p:nvPicPr>
        <p:blipFill>
          <a:blip r:embed="rId2"/>
          <a:srcRect/>
          <a:stretch>
            <a:fillRect/>
          </a:stretch>
        </p:blipFill>
        <p:spPr bwMode="auto">
          <a:xfrm>
            <a:off x="2000232" y="2143116"/>
            <a:ext cx="4279900" cy="4500594"/>
          </a:xfrm>
          <a:prstGeom prst="rect">
            <a:avLst/>
          </a:prstGeom>
          <a:noFill/>
          <a:ln w="9525">
            <a:noFill/>
            <a:miter lim="800000"/>
            <a:headEnd/>
            <a:tailEnd/>
          </a:ln>
        </p:spPr>
      </p:pic>
      <p:sp>
        <p:nvSpPr>
          <p:cNvPr id="4" name="Заголовок 3"/>
          <p:cNvSpPr>
            <a:spLocks noGrp="1"/>
          </p:cNvSpPr>
          <p:nvPr>
            <p:ph type="title"/>
          </p:nvPr>
        </p:nvSpPr>
        <p:spPr/>
        <p:txBody>
          <a:bodyPr/>
          <a:lstStyle/>
          <a:p>
            <a:r>
              <a:rPr lang="en-US" dirty="0" smtClean="0"/>
              <a:t>Example of  PCM encoding</a:t>
            </a:r>
            <a:endParaRPr lang="ru-RU" dirty="0"/>
          </a:p>
        </p:txBody>
      </p:sp>
      <p:sp>
        <p:nvSpPr>
          <p:cNvPr id="5" name="Содержимое 4"/>
          <p:cNvSpPr>
            <a:spLocks noGrp="1"/>
          </p:cNvSpPr>
          <p:nvPr>
            <p:ph idx="1"/>
          </p:nvPr>
        </p:nvSpPr>
        <p:spPr/>
        <p:txBody>
          <a:bodyPr/>
          <a:lstStyle/>
          <a:p>
            <a:pPr>
              <a:buNone/>
            </a:pPr>
            <a:r>
              <a:rPr lang="en-US" dirty="0" smtClean="0"/>
              <a:t> </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285852" y="642918"/>
            <a:ext cx="7500990" cy="1143000"/>
          </a:xfrm>
        </p:spPr>
        <p:txBody>
          <a:bodyPr/>
          <a:lstStyle/>
          <a:p>
            <a:pPr eaLnBrk="1" hangingPunct="1"/>
            <a:r>
              <a:rPr lang="en-US" sz="3600" dirty="0" smtClean="0"/>
              <a:t>Signal-To-Noise Ratio and Capacity</a:t>
            </a:r>
          </a:p>
        </p:txBody>
      </p:sp>
      <p:sp>
        <p:nvSpPr>
          <p:cNvPr id="23555" name="Content Placeholder 2"/>
          <p:cNvSpPr>
            <a:spLocks noGrp="1"/>
          </p:cNvSpPr>
          <p:nvPr>
            <p:ph idx="1"/>
          </p:nvPr>
        </p:nvSpPr>
        <p:spPr>
          <a:xfrm>
            <a:off x="642910" y="2357430"/>
            <a:ext cx="7772400" cy="3714776"/>
          </a:xfrm>
        </p:spPr>
        <p:txBody>
          <a:bodyPr/>
          <a:lstStyle/>
          <a:p>
            <a:pPr eaLnBrk="1" hangingPunct="1"/>
            <a:r>
              <a:rPr lang="en-US" sz="2000" dirty="0" smtClean="0"/>
              <a:t>Primary communication resources – bandwidth and signal power</a:t>
            </a:r>
          </a:p>
          <a:p>
            <a:pPr eaLnBrk="1" hangingPunct="1"/>
            <a:r>
              <a:rPr lang="en-US" sz="2000" dirty="0" smtClean="0"/>
              <a:t>Channel bandwidth B and signal power control the rate and quality</a:t>
            </a:r>
          </a:p>
          <a:p>
            <a:pPr eaLnBrk="1" hangingPunct="1"/>
            <a:r>
              <a:rPr lang="en-US" sz="2000" dirty="0" smtClean="0"/>
              <a:t>Bandwidth of a channel: range of frequencies that it can transmit with reasonable fidelity (signal also have bandwidth!)</a:t>
            </a:r>
          </a:p>
          <a:p>
            <a:pPr eaLnBrk="1" hangingPunct="1"/>
            <a:r>
              <a:rPr lang="en-US" sz="2000" dirty="0" smtClean="0"/>
              <a:t>A signal can be successfully sent over a  channel if the channel bandwidth exceeds the signal bandwidth</a:t>
            </a:r>
          </a:p>
          <a:p>
            <a:pPr eaLnBrk="1" hangingPunct="1"/>
            <a:r>
              <a:rPr lang="en-US" sz="2000" dirty="0" smtClean="0"/>
              <a:t>The number of pulses per second that can be transmitted over a channel is directly proportional to its bandwidth B</a:t>
            </a:r>
          </a:p>
          <a:p>
            <a:pPr eaLnBrk="1" hangingPunct="1"/>
            <a:endParaRPr lang="en-US"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357290" y="642918"/>
            <a:ext cx="6135706" cy="1143000"/>
          </a:xfrm>
        </p:spPr>
        <p:txBody>
          <a:bodyPr/>
          <a:lstStyle/>
          <a:p>
            <a:pPr eaLnBrk="1" hangingPunct="1"/>
            <a:r>
              <a:rPr lang="en-US" dirty="0" smtClean="0"/>
              <a:t>Signal power</a:t>
            </a:r>
          </a:p>
        </p:txBody>
      </p:sp>
      <p:sp>
        <p:nvSpPr>
          <p:cNvPr id="24579" name="Content Placeholder 2"/>
          <p:cNvSpPr>
            <a:spLocks noGrp="1"/>
          </p:cNvSpPr>
          <p:nvPr>
            <p:ph idx="1"/>
          </p:nvPr>
        </p:nvSpPr>
        <p:spPr>
          <a:xfrm>
            <a:off x="457200" y="2214554"/>
            <a:ext cx="8229600" cy="4143404"/>
          </a:xfrm>
        </p:spPr>
        <p:txBody>
          <a:bodyPr/>
          <a:lstStyle/>
          <a:p>
            <a:pPr eaLnBrk="1" hangingPunct="1"/>
            <a:r>
              <a:rPr lang="en-US" sz="2000" dirty="0" smtClean="0"/>
              <a:t>Signal power (Ps): affects quality of transmission.  Increasing Ps strengthens the signal pulse and diminishes the effect of channel noise and interference</a:t>
            </a:r>
          </a:p>
          <a:p>
            <a:pPr eaLnBrk="1" hangingPunct="1"/>
            <a:r>
              <a:rPr lang="en-US" sz="2000" dirty="0" smtClean="0"/>
              <a:t>Quality of analog or digital communication systems vary with the signal-to-noise ratio (SNR)</a:t>
            </a:r>
          </a:p>
          <a:p>
            <a:pPr eaLnBrk="1" hangingPunct="1"/>
            <a:r>
              <a:rPr lang="en-US" sz="2000" dirty="0" smtClean="0"/>
              <a:t>There is a minimum SNR for successful communication</a:t>
            </a:r>
          </a:p>
          <a:p>
            <a:pPr eaLnBrk="1" hangingPunct="1"/>
            <a:r>
              <a:rPr lang="en-US" sz="2000" dirty="0" smtClean="0"/>
              <a:t>Larger Ps allows the system to maintain a min SNR over longer distance.</a:t>
            </a:r>
          </a:p>
          <a:p>
            <a:pPr eaLnBrk="1" hangingPunct="1"/>
            <a:r>
              <a:rPr lang="en-US" sz="2000" dirty="0" smtClean="0"/>
              <a:t>To maintain a given rate and accuracy of information transmission, Ps can be traded for bandwidth B and vice versa.</a:t>
            </a:r>
          </a:p>
          <a:p>
            <a:pPr eaLnBrk="1" hangingPunct="1"/>
            <a:r>
              <a:rPr lang="en-US" sz="2000" dirty="0" smtClean="0"/>
              <a:t>Ps can be increased to reduce bandwidth B or Ps is reduced to use bigger bandwidth B</a:t>
            </a:r>
          </a:p>
          <a:p>
            <a:pPr eaLnBrk="1" hangingPunct="1"/>
            <a:endParaRPr lang="en-US" sz="2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57290" y="642918"/>
            <a:ext cx="7643866" cy="1143000"/>
          </a:xfrm>
        </p:spPr>
        <p:txBody>
          <a:bodyPr/>
          <a:lstStyle/>
          <a:p>
            <a:pPr eaLnBrk="1" hangingPunct="1"/>
            <a:r>
              <a:rPr lang="en-US" altLang="ko-KR" sz="4000" dirty="0" smtClean="0">
                <a:ea typeface="굴림" charset="-127"/>
              </a:rPr>
              <a:t>Noise in Communication System</a:t>
            </a:r>
            <a:endParaRPr lang="en-US" sz="4000" dirty="0" smtClean="0"/>
          </a:p>
        </p:txBody>
      </p:sp>
      <p:sp>
        <p:nvSpPr>
          <p:cNvPr id="9219" name="Content Placeholder 2"/>
          <p:cNvSpPr>
            <a:spLocks noGrp="1"/>
          </p:cNvSpPr>
          <p:nvPr>
            <p:ph idx="1"/>
          </p:nvPr>
        </p:nvSpPr>
        <p:spPr>
          <a:xfrm>
            <a:off x="357158" y="2143116"/>
            <a:ext cx="8534400" cy="4133864"/>
          </a:xfrm>
        </p:spPr>
        <p:txBody>
          <a:bodyPr/>
          <a:lstStyle/>
          <a:p>
            <a:pPr eaLnBrk="1" hangingPunct="1"/>
            <a:r>
              <a:rPr lang="en-US" sz="2000" dirty="0" smtClean="0"/>
              <a:t>Undesirable interferences and disturbances that corrupts signal passing through communication channel (different from channel distortion)</a:t>
            </a:r>
          </a:p>
          <a:p>
            <a:pPr eaLnBrk="1" hangingPunct="1"/>
            <a:r>
              <a:rPr lang="en-US" sz="2000" dirty="0" smtClean="0"/>
              <a:t>Random, and unpredictable.</a:t>
            </a:r>
          </a:p>
          <a:p>
            <a:pPr eaLnBrk="1" hangingPunct="1"/>
            <a:r>
              <a:rPr lang="en-US" sz="2000" dirty="0" smtClean="0"/>
              <a:t>External noise: Interference signals transmitted on nearby channels, human-made noise generated from faulty contact switches of electrical equipment, automobile ignition radiation, lightening, and cell phones emission.</a:t>
            </a:r>
          </a:p>
          <a:p>
            <a:pPr eaLnBrk="1" hangingPunct="1"/>
            <a:r>
              <a:rPr lang="en-US" sz="2000" dirty="0" smtClean="0"/>
              <a:t>Internal noise: results from thermal motion of  charged particles in conductors, random emission, and diffusion or recombination of charged carriers in electronic devices</a:t>
            </a:r>
          </a:p>
          <a:p>
            <a:pPr eaLnBrk="1" hangingPunct="1"/>
            <a:r>
              <a:rPr lang="en-US" sz="2000" dirty="0" smtClean="0"/>
              <a:t>Noise limits the rate of telecommunications.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9042" name="Rectangle 2"/>
          <p:cNvSpPr>
            <a:spLocks noGrp="1" noChangeArrowheads="1"/>
          </p:cNvSpPr>
          <p:nvPr>
            <p:ph type="title"/>
          </p:nvPr>
        </p:nvSpPr>
        <p:spPr>
          <a:xfrm>
            <a:off x="1285852" y="642918"/>
            <a:ext cx="7572428" cy="1143000"/>
          </a:xfrm>
        </p:spPr>
        <p:txBody>
          <a:bodyPr/>
          <a:lstStyle/>
          <a:p>
            <a:r>
              <a:rPr lang="en-US" sz="4000" dirty="0" smtClean="0"/>
              <a:t>Additive White </a:t>
            </a:r>
            <a:r>
              <a:rPr lang="en-US" sz="4000" dirty="0" err="1" smtClean="0"/>
              <a:t>Guassian</a:t>
            </a:r>
            <a:r>
              <a:rPr lang="en-US" sz="4000" dirty="0" smtClean="0"/>
              <a:t> Noise (AWGN)</a:t>
            </a:r>
            <a:endParaRPr lang="en-US" altLang="ko-KR" sz="4000" dirty="0">
              <a:ea typeface="굴림" charset="-127"/>
            </a:endParaRPr>
          </a:p>
        </p:txBody>
      </p:sp>
      <p:sp>
        <p:nvSpPr>
          <p:cNvPr id="1879043" name="Rectangle 3"/>
          <p:cNvSpPr>
            <a:spLocks noGrp="1" noChangeArrowheads="1"/>
          </p:cNvSpPr>
          <p:nvPr>
            <p:ph type="body" sz="half" idx="1"/>
          </p:nvPr>
        </p:nvSpPr>
        <p:spPr>
          <a:xfrm>
            <a:off x="642910" y="2071678"/>
            <a:ext cx="8311662" cy="1295400"/>
          </a:xfrm>
        </p:spPr>
        <p:txBody>
          <a:bodyPr/>
          <a:lstStyle/>
          <a:p>
            <a:pPr marL="533400" indent="-533400" defTabSz="914400"/>
            <a:r>
              <a:rPr lang="en-US" altLang="ko-KR" sz="2400" dirty="0"/>
              <a:t>Thermal noise is described by a zero-mean Gaussian random process, n(t)</a:t>
            </a:r>
          </a:p>
          <a:p>
            <a:pPr marL="533400" indent="-533400" defTabSz="914400"/>
            <a:r>
              <a:rPr lang="en-US" altLang="ko-KR" sz="2400" dirty="0"/>
              <a:t>Its PSD is flat, hence, it is called white noise.</a:t>
            </a:r>
            <a:r>
              <a:rPr lang="en-US" altLang="ko-KR" sz="1800" dirty="0"/>
              <a:t>                                                 </a:t>
            </a:r>
          </a:p>
        </p:txBody>
      </p:sp>
      <p:pic>
        <p:nvPicPr>
          <p:cNvPr id="1879044" name="Picture 4" descr="Snap5"/>
          <p:cNvPicPr>
            <a:picLocks noChangeAspect="1" noChangeArrowheads="1"/>
          </p:cNvPicPr>
          <p:nvPr/>
        </p:nvPicPr>
        <p:blipFill>
          <a:blip r:embed="rId3"/>
          <a:srcRect/>
          <a:stretch>
            <a:fillRect/>
          </a:stretch>
        </p:blipFill>
        <p:spPr bwMode="auto">
          <a:xfrm>
            <a:off x="1428728" y="3500438"/>
            <a:ext cx="3383574" cy="2728912"/>
          </a:xfrm>
          <a:prstGeom prst="rect">
            <a:avLst/>
          </a:prstGeom>
          <a:noFill/>
        </p:spPr>
      </p:pic>
      <p:graphicFrame>
        <p:nvGraphicFramePr>
          <p:cNvPr id="1879045" name="Object 5"/>
          <p:cNvGraphicFramePr>
            <a:graphicFrameLocks noChangeAspect="1"/>
          </p:cNvGraphicFramePr>
          <p:nvPr>
            <p:ph sz="half" idx="2"/>
          </p:nvPr>
        </p:nvGraphicFramePr>
        <p:xfrm>
          <a:off x="5072066" y="4357694"/>
          <a:ext cx="3522785" cy="1130300"/>
        </p:xfrm>
        <a:graphic>
          <a:graphicData uri="http://schemas.openxmlformats.org/presentationml/2006/ole">
            <p:oleObj spid="_x0000_s30722" name="Equation" r:id="rId4" imgW="1828800" imgH="533160" progId="Equation.3">
              <p:embed/>
            </p:oleObj>
          </a:graphicData>
        </a:graphic>
      </p:graphicFrame>
      <p:sp>
        <p:nvSpPr>
          <p:cNvPr id="1879046" name="Text Box 6"/>
          <p:cNvSpPr txBox="1">
            <a:spLocks noChangeArrowheads="1"/>
          </p:cNvSpPr>
          <p:nvPr/>
        </p:nvSpPr>
        <p:spPr bwMode="auto">
          <a:xfrm>
            <a:off x="1214414" y="6215082"/>
            <a:ext cx="4426926" cy="457200"/>
          </a:xfrm>
          <a:prstGeom prst="rect">
            <a:avLst/>
          </a:prstGeom>
          <a:noFill/>
          <a:ln w="9525">
            <a:noFill/>
            <a:miter lim="800000"/>
            <a:headEnd/>
            <a:tailEnd/>
          </a:ln>
          <a:effectLst/>
        </p:spPr>
        <p:txBody>
          <a:bodyPr>
            <a:spAutoFit/>
          </a:bodyPr>
          <a:lstStyle/>
          <a:p>
            <a:pPr eaLnBrk="1" latinLnBrk="1" hangingPunct="1">
              <a:spcBef>
                <a:spcPct val="50000"/>
              </a:spcBef>
            </a:pPr>
            <a:r>
              <a:rPr kumimoji="1" lang="en-US" altLang="ko-KR" sz="2400" dirty="0" smtClean="0">
                <a:ea typeface="굴림" charset="-127"/>
              </a:rPr>
              <a:t>Probability </a:t>
            </a:r>
            <a:r>
              <a:rPr kumimoji="1" lang="en-US" altLang="ko-KR" sz="2400" dirty="0">
                <a:ea typeface="굴림" charset="-127"/>
              </a:rPr>
              <a:t>density </a:t>
            </a:r>
            <a:r>
              <a:rPr kumimoji="1" lang="en-US" altLang="ko-KR" sz="2400" dirty="0" smtClean="0">
                <a:ea typeface="굴림" charset="-127"/>
              </a:rPr>
              <a:t>function</a:t>
            </a:r>
            <a:endParaRPr kumimoji="1" lang="en-US" altLang="ko-KR" sz="2400" dirty="0">
              <a:ea typeface="굴림" charset="-127"/>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50939" y="617538"/>
            <a:ext cx="7635904" cy="1143000"/>
          </a:xfrm>
        </p:spPr>
        <p:txBody>
          <a:bodyPr/>
          <a:lstStyle/>
          <a:p>
            <a:pPr eaLnBrk="1" hangingPunct="1"/>
            <a:r>
              <a:rPr lang="en-US" sz="4000" dirty="0" smtClean="0"/>
              <a:t>Channel Capacity and Data Rate</a:t>
            </a:r>
          </a:p>
        </p:txBody>
      </p:sp>
      <p:sp>
        <p:nvSpPr>
          <p:cNvPr id="25603" name="Content Placeholder 2"/>
          <p:cNvSpPr>
            <a:spLocks noGrp="1"/>
          </p:cNvSpPr>
          <p:nvPr>
            <p:ph idx="1"/>
          </p:nvPr>
        </p:nvSpPr>
        <p:spPr>
          <a:xfrm>
            <a:off x="428596" y="2214554"/>
            <a:ext cx="8229600" cy="4357702"/>
          </a:xfrm>
        </p:spPr>
        <p:txBody>
          <a:bodyPr/>
          <a:lstStyle/>
          <a:p>
            <a:pPr eaLnBrk="1" hangingPunct="1"/>
            <a:r>
              <a:rPr lang="en-US" sz="2000" dirty="0" smtClean="0"/>
              <a:t>Channel bandwidth limits the bandwidth of signal passing through the channel</a:t>
            </a:r>
          </a:p>
          <a:p>
            <a:pPr eaLnBrk="1" hangingPunct="1"/>
            <a:r>
              <a:rPr lang="en-US" sz="2000" dirty="0" smtClean="0"/>
              <a:t>Signal SNR at the receiver determines the recoverability of the transmitted signal</a:t>
            </a:r>
          </a:p>
          <a:p>
            <a:pPr eaLnBrk="1" hangingPunct="1"/>
            <a:r>
              <a:rPr lang="en-US" sz="2000" dirty="0" smtClean="0"/>
              <a:t>Higher SNR means that the transmitted pulse can use more signal levels, and bits for each pulse transmission</a:t>
            </a:r>
          </a:p>
          <a:p>
            <a:pPr eaLnBrk="1" hangingPunct="1"/>
            <a:r>
              <a:rPr lang="en-US" sz="2000" dirty="0" smtClean="0"/>
              <a:t>The SNR and bandwidth affects the channel throughput</a:t>
            </a:r>
          </a:p>
          <a:p>
            <a:pPr eaLnBrk="1" hangingPunct="1"/>
            <a:r>
              <a:rPr lang="en-US" sz="2000" dirty="0" smtClean="0"/>
              <a:t>The peak throughput that can be reliably carried by a channel is called Channel capacity</a:t>
            </a:r>
          </a:p>
          <a:p>
            <a:pPr eaLnBrk="1" hangingPunct="1"/>
            <a:r>
              <a:rPr lang="en-US" sz="2000" dirty="0" smtClean="0"/>
              <a:t>Additive White </a:t>
            </a:r>
            <a:r>
              <a:rPr lang="en-US" sz="2000" dirty="0" err="1" smtClean="0"/>
              <a:t>Guassian</a:t>
            </a:r>
            <a:r>
              <a:rPr lang="en-US" sz="2000" dirty="0" smtClean="0"/>
              <a:t> Noise (AWGN) – most widely encountered channel.  Assume no channel distortions except for white </a:t>
            </a:r>
            <a:r>
              <a:rPr lang="en-US" sz="2000" dirty="0" err="1" smtClean="0"/>
              <a:t>Guassian</a:t>
            </a:r>
            <a:r>
              <a:rPr lang="en-US" sz="2000" dirty="0" smtClean="0"/>
              <a:t> noise and its finite bandwidth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357290" y="642918"/>
            <a:ext cx="5762636" cy="1143000"/>
          </a:xfrm>
        </p:spPr>
        <p:txBody>
          <a:bodyPr/>
          <a:lstStyle/>
          <a:p>
            <a:r>
              <a:rPr lang="en-US" dirty="0" smtClean="0"/>
              <a:t>Shannon Theory</a:t>
            </a:r>
          </a:p>
        </p:txBody>
      </p:sp>
      <p:sp>
        <p:nvSpPr>
          <p:cNvPr id="26627" name="Content Placeholder 2"/>
          <p:cNvSpPr>
            <a:spLocks noGrp="1"/>
          </p:cNvSpPr>
          <p:nvPr>
            <p:ph idx="1"/>
          </p:nvPr>
        </p:nvSpPr>
        <p:spPr>
          <a:xfrm>
            <a:off x="357158" y="2285992"/>
            <a:ext cx="8229600" cy="4286280"/>
          </a:xfrm>
        </p:spPr>
        <p:txBody>
          <a:bodyPr/>
          <a:lstStyle/>
          <a:p>
            <a:pPr>
              <a:defRPr/>
            </a:pPr>
            <a:r>
              <a:rPr lang="en-US" sz="2000" dirty="0" smtClean="0"/>
              <a:t>Shannon Theory</a:t>
            </a:r>
          </a:p>
          <a:p>
            <a:pPr lvl="1">
              <a:defRPr/>
            </a:pPr>
            <a:r>
              <a:rPr lang="en-US" sz="2000" dirty="0" smtClean="0"/>
              <a:t>It establishes that given a noisy channel with information capacity C and information transmitted at a rate R, then if </a:t>
            </a:r>
            <a:r>
              <a:rPr lang="en-US" sz="2000" dirty="0" smtClean="0">
                <a:solidFill>
                  <a:srgbClr val="FF0000"/>
                </a:solidFill>
              </a:rPr>
              <a:t>R&lt;C</a:t>
            </a:r>
            <a:r>
              <a:rPr lang="en-US" sz="2000" dirty="0" smtClean="0"/>
              <a:t>, there exists a coding technique which allows the probability of error at the receiver to be made arbitrarily small. This means that theoretically it is possible to transmit information without error up to a limit C.</a:t>
            </a:r>
          </a:p>
          <a:p>
            <a:pPr lvl="1">
              <a:defRPr/>
            </a:pPr>
            <a:r>
              <a:rPr lang="en-US" sz="2000" dirty="0" smtClean="0"/>
              <a:t>The converse is also important. If </a:t>
            </a:r>
            <a:r>
              <a:rPr lang="en-US" sz="2000" dirty="0" smtClean="0">
                <a:solidFill>
                  <a:srgbClr val="FF0000"/>
                </a:solidFill>
              </a:rPr>
              <a:t>R&gt;C</a:t>
            </a:r>
            <a:r>
              <a:rPr lang="en-US" sz="2000" dirty="0" smtClean="0"/>
              <a:t>, the probability of error at the receiver increases without bound as the rate is increased. So no useful information can be transmitted beyond the channel capacity. The theorem does not address the rare situation in which rate and capacity are equal.</a:t>
            </a:r>
          </a:p>
          <a:p>
            <a:pPr>
              <a:defRPr/>
            </a:pP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r>
              <a:rPr lang="en-US" dirty="0" smtClean="0"/>
              <a:t>Shannon Capacity (equation)</a:t>
            </a:r>
            <a:endParaRPr lang="ru-RU" dirty="0"/>
          </a:p>
        </p:txBody>
      </p:sp>
      <p:sp>
        <p:nvSpPr>
          <p:cNvPr id="3" name="Содержимое 2"/>
          <p:cNvSpPr>
            <a:spLocks noGrp="1"/>
          </p:cNvSpPr>
          <p:nvPr>
            <p:ph idx="1"/>
          </p:nvPr>
        </p:nvSpPr>
        <p:spPr>
          <a:xfrm>
            <a:off x="642910" y="2357430"/>
            <a:ext cx="7772400" cy="3340113"/>
          </a:xfrm>
        </p:spPr>
        <p:txBody>
          <a:bodyPr/>
          <a:lstStyle/>
          <a:p>
            <a:pPr>
              <a:buNone/>
            </a:pPr>
            <a:r>
              <a:rPr lang="en-US" sz="2400" dirty="0" smtClean="0"/>
              <a:t>                      C = B log</a:t>
            </a:r>
            <a:r>
              <a:rPr lang="en-US" sz="2400" baseline="-25000" dirty="0" smtClean="0"/>
              <a:t>2</a:t>
            </a:r>
            <a:r>
              <a:rPr lang="en-US" sz="2400" dirty="0" smtClean="0"/>
              <a:t>(1+ SNR)</a:t>
            </a:r>
          </a:p>
          <a:p>
            <a:endParaRPr lang="en-US" sz="2400" dirty="0" smtClean="0"/>
          </a:p>
          <a:p>
            <a:r>
              <a:rPr lang="en-US" sz="2400" dirty="0" smtClean="0"/>
              <a:t>If noise is zero, SNR = ∞ hence capacity will be infinity.  </a:t>
            </a:r>
          </a:p>
          <a:p>
            <a:r>
              <a:rPr lang="en-US" sz="2400" dirty="0" smtClean="0"/>
              <a:t>Any amount of information can be transmitted in the world over noiseless channel. </a:t>
            </a:r>
          </a:p>
          <a:p>
            <a:r>
              <a:rPr lang="en-US" sz="2400" dirty="0" smtClean="0"/>
              <a:t>If noise were zero, there will be no uncertainty in the received pulse amplitude without error.</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Channel capacity</a:t>
            </a:r>
          </a:p>
        </p:txBody>
      </p:sp>
      <p:sp>
        <p:nvSpPr>
          <p:cNvPr id="27651" name="Content Placeholder 2"/>
          <p:cNvSpPr>
            <a:spLocks noGrp="1"/>
          </p:cNvSpPr>
          <p:nvPr>
            <p:ph idx="1"/>
          </p:nvPr>
        </p:nvSpPr>
        <p:spPr>
          <a:xfrm>
            <a:off x="500034" y="2500306"/>
            <a:ext cx="8229600" cy="3638560"/>
          </a:xfrm>
        </p:spPr>
        <p:txBody>
          <a:bodyPr/>
          <a:lstStyle/>
          <a:p>
            <a:r>
              <a:rPr lang="en-US" sz="2000" dirty="0" smtClean="0"/>
              <a:t>C – Channel Capacity and is the upper bound on the rate of information transmission per second or is the maximum number of bits that can be transmitted per second with probability of error arbitrarily close to zero.</a:t>
            </a:r>
          </a:p>
          <a:p>
            <a:r>
              <a:rPr lang="en-US" sz="2000" dirty="0" smtClean="0"/>
              <a:t>Equation does not tell us how this can be realized</a:t>
            </a:r>
          </a:p>
          <a:p>
            <a:r>
              <a:rPr lang="en-US" sz="2000" dirty="0" smtClean="0"/>
              <a:t>Not possible to transmit at a rate higher than this without incurring any error.</a:t>
            </a:r>
          </a:p>
          <a:p>
            <a:r>
              <a:rPr lang="en-US" sz="2000" dirty="0" smtClean="0"/>
              <a:t>Practical system operate at rates  below the </a:t>
            </a:r>
            <a:r>
              <a:rPr lang="en-US" sz="2000" dirty="0" err="1" smtClean="0"/>
              <a:t>shannon</a:t>
            </a:r>
            <a:r>
              <a:rPr lang="en-US" sz="2000" dirty="0" smtClean="0"/>
              <a:t> rate.</a:t>
            </a:r>
          </a:p>
          <a:p>
            <a:r>
              <a:rPr lang="en-US" sz="2000" dirty="0" smtClean="0"/>
              <a:t>B and SNR demonstrate ultimate limitation on the rate of communication.</a:t>
            </a:r>
          </a:p>
          <a:p>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8802" name="Rectangle 2"/>
          <p:cNvSpPr>
            <a:spLocks noGrp="1" noChangeArrowheads="1"/>
          </p:cNvSpPr>
          <p:nvPr>
            <p:ph type="title"/>
          </p:nvPr>
        </p:nvSpPr>
        <p:spPr>
          <a:xfrm>
            <a:off x="1214414" y="642918"/>
            <a:ext cx="7329510" cy="1143000"/>
          </a:xfrm>
        </p:spPr>
        <p:txBody>
          <a:bodyPr/>
          <a:lstStyle/>
          <a:p>
            <a:r>
              <a:rPr lang="en-US" altLang="ko-KR" dirty="0">
                <a:ea typeface="굴림" charset="-127"/>
              </a:rPr>
              <a:t>Classification of Signals</a:t>
            </a:r>
          </a:p>
        </p:txBody>
      </p:sp>
      <p:sp>
        <p:nvSpPr>
          <p:cNvPr id="1868803" name="Rectangle 3"/>
          <p:cNvSpPr>
            <a:spLocks noGrp="1" noChangeArrowheads="1"/>
          </p:cNvSpPr>
          <p:nvPr>
            <p:ph type="body" sz="half" idx="1"/>
          </p:nvPr>
        </p:nvSpPr>
        <p:spPr>
          <a:xfrm>
            <a:off x="785786" y="2071678"/>
            <a:ext cx="7957038" cy="4579938"/>
          </a:xfrm>
        </p:spPr>
        <p:txBody>
          <a:bodyPr/>
          <a:lstStyle/>
          <a:p>
            <a:r>
              <a:rPr lang="en-US" altLang="ko-KR" sz="2000" dirty="0"/>
              <a:t>Deterministic and random signals</a:t>
            </a:r>
          </a:p>
          <a:p>
            <a:pPr lvl="1">
              <a:buFont typeface="Wingdings" pitchFamily="2" charset="2"/>
              <a:buChar char="ü"/>
            </a:pPr>
            <a:r>
              <a:rPr lang="en-US" altLang="ko-KR" sz="2000" u="sng" dirty="0"/>
              <a:t>Deterministic signal </a:t>
            </a:r>
            <a:r>
              <a:rPr lang="en-US" altLang="ko-KR" sz="2000" dirty="0"/>
              <a:t>: No uncertainty with respect</a:t>
            </a:r>
          </a:p>
          <a:p>
            <a:pPr lvl="1">
              <a:buFont typeface="Wingdings" pitchFamily="2" charset="2"/>
              <a:buNone/>
            </a:pPr>
            <a:r>
              <a:rPr lang="en-US" altLang="ko-KR" sz="2000" dirty="0"/>
              <a:t>    to the signal value at any time</a:t>
            </a:r>
          </a:p>
          <a:p>
            <a:pPr lvl="1">
              <a:buFont typeface="Wingdings" pitchFamily="2" charset="2"/>
              <a:buNone/>
            </a:pPr>
            <a:endParaRPr lang="en-US" altLang="ko-KR" sz="2000" dirty="0"/>
          </a:p>
          <a:p>
            <a:pPr lvl="1">
              <a:buFont typeface="Wingdings" pitchFamily="2" charset="2"/>
              <a:buNone/>
            </a:pPr>
            <a:endParaRPr lang="en-US" altLang="ko-KR" sz="2000" dirty="0"/>
          </a:p>
          <a:p>
            <a:pPr lvl="1">
              <a:buFont typeface="Wingdings" pitchFamily="2" charset="2"/>
              <a:buNone/>
            </a:pPr>
            <a:endParaRPr lang="en-US" altLang="ko-KR" sz="2000" dirty="0"/>
          </a:p>
          <a:p>
            <a:pPr lvl="1">
              <a:buFont typeface="Wingdings" pitchFamily="2" charset="2"/>
              <a:buChar char="ü"/>
            </a:pPr>
            <a:r>
              <a:rPr lang="en-US" altLang="ko-KR" sz="2000" u="sng" dirty="0"/>
              <a:t>Random signal </a:t>
            </a:r>
            <a:r>
              <a:rPr lang="en-US" altLang="ko-KR" sz="2000" dirty="0"/>
              <a:t>: Some degree of uncertainty in</a:t>
            </a:r>
          </a:p>
          <a:p>
            <a:pPr lvl="1">
              <a:buFont typeface="Wingdings" pitchFamily="2" charset="2"/>
              <a:buNone/>
            </a:pPr>
            <a:r>
              <a:rPr lang="en-US" altLang="ko-KR" sz="2000" dirty="0"/>
              <a:t>    signal values before it actually occurs</a:t>
            </a:r>
          </a:p>
          <a:p>
            <a:pPr lvl="2">
              <a:buFont typeface="Wingdings" pitchFamily="2" charset="2"/>
              <a:buChar char="ü"/>
            </a:pPr>
            <a:r>
              <a:rPr lang="en-US" altLang="ko-KR" sz="2000" dirty="0"/>
              <a:t>Thermal noise in electronic circuits due to the random</a:t>
            </a:r>
          </a:p>
          <a:p>
            <a:pPr lvl="2">
              <a:buFont typeface="Wingdings" pitchFamily="2" charset="2"/>
              <a:buNone/>
            </a:pPr>
            <a:r>
              <a:rPr lang="en-US" altLang="ko-KR" sz="2000" dirty="0"/>
              <a:t>    movement of electrons</a:t>
            </a:r>
          </a:p>
          <a:p>
            <a:pPr lvl="2">
              <a:buFont typeface="Wingdings" pitchFamily="2" charset="2"/>
              <a:buChar char="ü"/>
            </a:pPr>
            <a:r>
              <a:rPr lang="en-US" altLang="ko-KR" sz="2000" dirty="0"/>
              <a:t>Reflection of radio waves from different layers of ionosphere</a:t>
            </a:r>
          </a:p>
        </p:txBody>
      </p:sp>
      <p:graphicFrame>
        <p:nvGraphicFramePr>
          <p:cNvPr id="1868804" name="Object 4"/>
          <p:cNvGraphicFramePr>
            <a:graphicFrameLocks noChangeAspect="1"/>
          </p:cNvGraphicFramePr>
          <p:nvPr>
            <p:ph sz="half" idx="2"/>
          </p:nvPr>
        </p:nvGraphicFramePr>
        <p:xfrm>
          <a:off x="2714625" y="3473450"/>
          <a:ext cx="2312988" cy="420688"/>
        </p:xfrm>
        <a:graphic>
          <a:graphicData uri="http://schemas.openxmlformats.org/presentationml/2006/ole">
            <p:oleObj spid="_x0000_s27650" name="Формула" r:id="rId3" imgW="1117440" imgH="203040" progId="Equation.3">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z="4000" dirty="0" smtClean="0"/>
              <a:t>Digital Source Coding and Error Correction Coding</a:t>
            </a:r>
          </a:p>
        </p:txBody>
      </p:sp>
      <p:sp>
        <p:nvSpPr>
          <p:cNvPr id="34819" name="Content Placeholder 2"/>
          <p:cNvSpPr>
            <a:spLocks noGrp="1"/>
          </p:cNvSpPr>
          <p:nvPr>
            <p:ph idx="1"/>
          </p:nvPr>
        </p:nvSpPr>
        <p:spPr>
          <a:xfrm>
            <a:off x="642910" y="2571744"/>
            <a:ext cx="7772400" cy="3054362"/>
          </a:xfrm>
        </p:spPr>
        <p:txBody>
          <a:bodyPr/>
          <a:lstStyle/>
          <a:p>
            <a:r>
              <a:rPr lang="en-US" sz="2000" dirty="0" smtClean="0"/>
              <a:t>SNR and bandwidth determine performance of communication system</a:t>
            </a:r>
          </a:p>
          <a:p>
            <a:r>
              <a:rPr lang="en-US" sz="2000" dirty="0" smtClean="0"/>
              <a:t>Digital communications system often aggressively adopt measures to lower source data rate and fight channel noise</a:t>
            </a:r>
          </a:p>
          <a:p>
            <a:r>
              <a:rPr lang="en-US" sz="2000" dirty="0" smtClean="0"/>
              <a:t>Source coding – generates the fewest bits possible for a given message without sacrificing its detection accuracy</a:t>
            </a:r>
          </a:p>
          <a:p>
            <a:r>
              <a:rPr lang="en-US" sz="2000" dirty="0" smtClean="0"/>
              <a:t>Channel coding – introduces redundancy systematically at the transmitter to combat errors that arise from noise and interference </a:t>
            </a:r>
          </a:p>
          <a:p>
            <a:endParaRPr lang="en-US" sz="2400" dirty="0" smtClean="0"/>
          </a:p>
          <a:p>
            <a:endParaRPr lang="en-US" sz="24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z="4000" dirty="0" smtClean="0"/>
              <a:t>Randomness, Redundancy and Source Coding</a:t>
            </a:r>
          </a:p>
        </p:txBody>
      </p:sp>
      <p:sp>
        <p:nvSpPr>
          <p:cNvPr id="35843" name="Content Placeholder 2"/>
          <p:cNvSpPr>
            <a:spLocks noGrp="1"/>
          </p:cNvSpPr>
          <p:nvPr>
            <p:ph idx="1"/>
          </p:nvPr>
        </p:nvSpPr>
        <p:spPr>
          <a:xfrm>
            <a:off x="500034" y="2428868"/>
            <a:ext cx="8229600" cy="4000512"/>
          </a:xfrm>
        </p:spPr>
        <p:txBody>
          <a:bodyPr/>
          <a:lstStyle/>
          <a:p>
            <a:r>
              <a:rPr lang="en-US" sz="2000" dirty="0" smtClean="0"/>
              <a:t>Randomness is the essence of communication</a:t>
            </a:r>
          </a:p>
          <a:p>
            <a:r>
              <a:rPr lang="en-US" sz="2000" dirty="0" smtClean="0"/>
              <a:t>A predictable message is not random and is fully redundant</a:t>
            </a:r>
          </a:p>
          <a:p>
            <a:r>
              <a:rPr lang="en-US" sz="2000" dirty="0" smtClean="0"/>
              <a:t>A message contain information if it is unpredictable</a:t>
            </a:r>
          </a:p>
          <a:p>
            <a:r>
              <a:rPr lang="en-US" sz="2000" dirty="0" smtClean="0"/>
              <a:t>Shorter codes are more efficient since they require less time to transmit at a given data rate</a:t>
            </a:r>
          </a:p>
          <a:p>
            <a:r>
              <a:rPr lang="en-US" sz="2000" dirty="0" smtClean="0"/>
              <a:t>Source coding: More likely messages are assigned shorter codes and the less likely messages with longer code</a:t>
            </a:r>
          </a:p>
          <a:p>
            <a:r>
              <a:rPr lang="en-US" sz="2000" dirty="0" smtClean="0"/>
              <a:t>Entropy or Source Coding: information of a message with probability P is proportional to log(1/p)</a:t>
            </a:r>
          </a:p>
          <a:p>
            <a:r>
              <a:rPr lang="en-US" sz="2000" dirty="0" smtClean="0"/>
              <a:t>Error correction coding: Adding redundancy to a message in order to detect and correct error.</a:t>
            </a:r>
          </a:p>
          <a:p>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2898" name="Rectangle 2"/>
          <p:cNvSpPr>
            <a:spLocks noGrp="1" noChangeArrowheads="1"/>
          </p:cNvSpPr>
          <p:nvPr>
            <p:ph type="title"/>
          </p:nvPr>
        </p:nvSpPr>
        <p:spPr>
          <a:xfrm>
            <a:off x="1167911" y="1000108"/>
            <a:ext cx="7976089" cy="657225"/>
          </a:xfrm>
        </p:spPr>
        <p:txBody>
          <a:bodyPr/>
          <a:lstStyle/>
          <a:p>
            <a:r>
              <a:rPr lang="en-US" altLang="ko-KR" dirty="0">
                <a:ea typeface="굴림" charset="-127"/>
              </a:rPr>
              <a:t>Random Process</a:t>
            </a:r>
          </a:p>
        </p:txBody>
      </p:sp>
      <p:sp>
        <p:nvSpPr>
          <p:cNvPr id="1872899" name="Rectangle 3"/>
          <p:cNvSpPr>
            <a:spLocks noGrp="1" noChangeArrowheads="1"/>
          </p:cNvSpPr>
          <p:nvPr>
            <p:ph type="body" sz="half" idx="1"/>
          </p:nvPr>
        </p:nvSpPr>
        <p:spPr>
          <a:xfrm>
            <a:off x="428596" y="2071678"/>
            <a:ext cx="8501122" cy="1285884"/>
          </a:xfrm>
        </p:spPr>
        <p:txBody>
          <a:bodyPr/>
          <a:lstStyle/>
          <a:p>
            <a:r>
              <a:rPr lang="en-US" altLang="ko-KR" sz="2000" dirty="0"/>
              <a:t>A </a:t>
            </a:r>
            <a:r>
              <a:rPr lang="en-US" altLang="ko-KR" sz="2000" u="sng" dirty="0"/>
              <a:t>random process </a:t>
            </a:r>
            <a:r>
              <a:rPr lang="en-US" altLang="ko-KR" sz="2000" dirty="0"/>
              <a:t>is a collection of time function, or signals, corresponding to various outcomes of random experiment. For each outcome,        , there exists a deterministic function, which is called a sample function or a realization</a:t>
            </a:r>
          </a:p>
        </p:txBody>
      </p:sp>
      <p:graphicFrame>
        <p:nvGraphicFramePr>
          <p:cNvPr id="1872900" name="Object 4"/>
          <p:cNvGraphicFramePr>
            <a:graphicFrameLocks noChangeAspect="1"/>
          </p:cNvGraphicFramePr>
          <p:nvPr>
            <p:ph sz="quarter" idx="2"/>
          </p:nvPr>
        </p:nvGraphicFramePr>
        <p:xfrm>
          <a:off x="4500562" y="3000372"/>
          <a:ext cx="631581" cy="381000"/>
        </p:xfrm>
        <a:graphic>
          <a:graphicData uri="http://schemas.openxmlformats.org/presentationml/2006/ole">
            <p:oleObj spid="_x0000_s25602" name="Equation" r:id="rId3" imgW="419040" imgH="228600" progId="Equation.3">
              <p:embed/>
            </p:oleObj>
          </a:graphicData>
        </a:graphic>
      </p:graphicFrame>
      <p:graphicFrame>
        <p:nvGraphicFramePr>
          <p:cNvPr id="1872901" name="Object 5"/>
          <p:cNvGraphicFramePr>
            <a:graphicFrameLocks noChangeAspect="1"/>
          </p:cNvGraphicFramePr>
          <p:nvPr/>
        </p:nvGraphicFramePr>
        <p:xfrm>
          <a:off x="2071670" y="2714620"/>
          <a:ext cx="480646" cy="428628"/>
        </p:xfrm>
        <a:graphic>
          <a:graphicData uri="http://schemas.openxmlformats.org/presentationml/2006/ole">
            <p:oleObj spid="_x0000_s25603" name="Equation" r:id="rId4" imgW="190440" imgH="228600" progId="Equation.3">
              <p:embed/>
            </p:oleObj>
          </a:graphicData>
        </a:graphic>
      </p:graphicFrame>
      <p:pic>
        <p:nvPicPr>
          <p:cNvPr id="1872902" name="Picture 6" descr="Snap4"/>
          <p:cNvPicPr>
            <a:picLocks noChangeAspect="1" noChangeArrowheads="1"/>
          </p:cNvPicPr>
          <p:nvPr/>
        </p:nvPicPr>
        <p:blipFill>
          <a:blip r:embed="rId5"/>
          <a:srcRect/>
          <a:stretch>
            <a:fillRect/>
          </a:stretch>
        </p:blipFill>
        <p:spPr bwMode="auto">
          <a:xfrm>
            <a:off x="1000100" y="3429000"/>
            <a:ext cx="7278565" cy="33210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22" name="Rectangle 2"/>
          <p:cNvSpPr>
            <a:spLocks noGrp="1" noChangeArrowheads="1"/>
          </p:cNvSpPr>
          <p:nvPr>
            <p:ph type="title"/>
          </p:nvPr>
        </p:nvSpPr>
        <p:spPr>
          <a:xfrm>
            <a:off x="1428728" y="714356"/>
            <a:ext cx="6547361" cy="1054100"/>
          </a:xfrm>
        </p:spPr>
        <p:txBody>
          <a:bodyPr/>
          <a:lstStyle/>
          <a:p>
            <a:r>
              <a:rPr lang="en-US" altLang="ko-KR" dirty="0">
                <a:latin typeface="Arial" charset="0"/>
                <a:ea typeface="굴림" charset="-127"/>
              </a:rPr>
              <a:t>Random Process </a:t>
            </a:r>
            <a:r>
              <a:rPr lang="en-US" altLang="ko-KR" sz="2800" dirty="0">
                <a:ea typeface="굴림" charset="-127"/>
              </a:rPr>
              <a:t>(</a:t>
            </a:r>
            <a:r>
              <a:rPr lang="en-US" altLang="en-US" sz="2800" dirty="0"/>
              <a:t>cont´d</a:t>
            </a:r>
            <a:r>
              <a:rPr lang="en-US" altLang="ko-KR" sz="2800" dirty="0">
                <a:ea typeface="굴림" charset="-127"/>
              </a:rPr>
              <a:t>)</a:t>
            </a:r>
          </a:p>
        </p:txBody>
      </p:sp>
      <p:sp>
        <p:nvSpPr>
          <p:cNvPr id="1873923" name="Rectangle 3"/>
          <p:cNvSpPr>
            <a:spLocks noGrp="1" noChangeArrowheads="1"/>
          </p:cNvSpPr>
          <p:nvPr>
            <p:ph type="body" sz="half" idx="1"/>
          </p:nvPr>
        </p:nvSpPr>
        <p:spPr>
          <a:xfrm>
            <a:off x="571472" y="2285992"/>
            <a:ext cx="7993674" cy="4364037"/>
          </a:xfrm>
        </p:spPr>
        <p:txBody>
          <a:bodyPr/>
          <a:lstStyle/>
          <a:p>
            <a:pPr>
              <a:lnSpc>
                <a:spcPct val="90000"/>
              </a:lnSpc>
            </a:pPr>
            <a:r>
              <a:rPr lang="en-US" altLang="ko-KR" sz="2400" dirty="0"/>
              <a:t>Strictly stationary : If none of the statistics of the random process are affected by a shift in the time origin</a:t>
            </a:r>
          </a:p>
          <a:p>
            <a:pPr>
              <a:lnSpc>
                <a:spcPct val="90000"/>
              </a:lnSpc>
            </a:pPr>
            <a:endParaRPr lang="en-US" altLang="ko-KR" sz="2400" dirty="0"/>
          </a:p>
          <a:p>
            <a:pPr>
              <a:lnSpc>
                <a:spcPct val="90000"/>
              </a:lnSpc>
            </a:pPr>
            <a:r>
              <a:rPr lang="en-US" altLang="ko-KR" sz="2400" dirty="0"/>
              <a:t>Wide sense stationary (WSS): If the mean and autocorrelation function do not change with a shift in the time origin</a:t>
            </a:r>
          </a:p>
          <a:p>
            <a:pPr>
              <a:lnSpc>
                <a:spcPct val="90000"/>
              </a:lnSpc>
            </a:pPr>
            <a:endParaRPr lang="en-US" altLang="ko-KR" sz="2400" dirty="0"/>
          </a:p>
          <a:p>
            <a:pPr>
              <a:lnSpc>
                <a:spcPct val="90000"/>
              </a:lnSpc>
            </a:pPr>
            <a:r>
              <a:rPr lang="en-US" altLang="ko-KR" sz="2400" dirty="0" err="1"/>
              <a:t>Cyclostationary</a:t>
            </a:r>
            <a:r>
              <a:rPr lang="en-US" altLang="ko-KR" sz="2400" dirty="0"/>
              <a:t> : If the </a:t>
            </a:r>
            <a:r>
              <a:rPr lang="en-US" altLang="ko-KR" sz="2400" u="sng" dirty="0"/>
              <a:t>mean and autocorrelation are periodic in time</a:t>
            </a:r>
            <a:r>
              <a:rPr lang="en-US" altLang="ko-KR" sz="2400" dirty="0"/>
              <a:t> with some period</a:t>
            </a:r>
          </a:p>
        </p:txBody>
      </p:sp>
      <p:graphicFrame>
        <p:nvGraphicFramePr>
          <p:cNvPr id="1873924" name="Object 4"/>
          <p:cNvGraphicFramePr>
            <a:graphicFrameLocks noChangeAspect="1"/>
          </p:cNvGraphicFramePr>
          <p:nvPr>
            <p:ph sz="quarter" idx="2"/>
          </p:nvPr>
        </p:nvGraphicFramePr>
        <p:xfrm>
          <a:off x="1857356" y="2928934"/>
          <a:ext cx="864577" cy="485775"/>
        </p:xfrm>
        <a:graphic>
          <a:graphicData uri="http://schemas.openxmlformats.org/presentationml/2006/ole">
            <p:oleObj spid="_x0000_s28674" name="Equation" r:id="rId3" imgW="406080" imgH="2286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946" name="Rectangle 2"/>
          <p:cNvSpPr>
            <a:spLocks noGrp="1" noChangeArrowheads="1"/>
          </p:cNvSpPr>
          <p:nvPr>
            <p:ph type="title"/>
          </p:nvPr>
        </p:nvSpPr>
        <p:spPr>
          <a:xfrm>
            <a:off x="1428728" y="714356"/>
            <a:ext cx="7118865" cy="1054100"/>
          </a:xfrm>
        </p:spPr>
        <p:txBody>
          <a:bodyPr/>
          <a:lstStyle/>
          <a:p>
            <a:r>
              <a:rPr lang="en-US" altLang="ko-KR" dirty="0">
                <a:latin typeface="Arial" charset="0"/>
                <a:ea typeface="굴림" charset="-127"/>
              </a:rPr>
              <a:t>Random Process </a:t>
            </a:r>
            <a:r>
              <a:rPr lang="en-US" altLang="ko-KR" sz="2800" dirty="0">
                <a:ea typeface="굴림" charset="-127"/>
              </a:rPr>
              <a:t>(</a:t>
            </a:r>
            <a:r>
              <a:rPr lang="en-US" altLang="en-US" sz="2800" dirty="0"/>
              <a:t>cont´d</a:t>
            </a:r>
            <a:r>
              <a:rPr lang="en-US" altLang="ko-KR" sz="2800" dirty="0">
                <a:ea typeface="굴림" charset="-127"/>
              </a:rPr>
              <a:t>)</a:t>
            </a:r>
          </a:p>
        </p:txBody>
      </p:sp>
      <p:sp>
        <p:nvSpPr>
          <p:cNvPr id="1874947" name="Rectangle 3"/>
          <p:cNvSpPr>
            <a:spLocks noGrp="1" noChangeArrowheads="1"/>
          </p:cNvSpPr>
          <p:nvPr>
            <p:ph type="body" sz="half" idx="1"/>
          </p:nvPr>
        </p:nvSpPr>
        <p:spPr>
          <a:xfrm>
            <a:off x="642910" y="2428868"/>
            <a:ext cx="7993674" cy="935038"/>
          </a:xfrm>
        </p:spPr>
        <p:txBody>
          <a:bodyPr/>
          <a:lstStyle/>
          <a:p>
            <a:r>
              <a:rPr lang="en-US" altLang="ko-KR" sz="2400" dirty="0" err="1"/>
              <a:t>Ergodic</a:t>
            </a:r>
            <a:r>
              <a:rPr lang="en-US" altLang="ko-KR" sz="2400" dirty="0"/>
              <a:t> process : A random process is </a:t>
            </a:r>
            <a:r>
              <a:rPr lang="en-US" altLang="ko-KR" sz="2400" dirty="0" err="1"/>
              <a:t>ergodic</a:t>
            </a:r>
            <a:r>
              <a:rPr lang="en-US" altLang="ko-KR" sz="2400" dirty="0"/>
              <a:t> in mean and autocorrelation, if</a:t>
            </a:r>
            <a:r>
              <a:rPr lang="en-US" altLang="ko-KR" sz="2000" dirty="0"/>
              <a:t>       </a:t>
            </a:r>
          </a:p>
        </p:txBody>
      </p:sp>
      <p:graphicFrame>
        <p:nvGraphicFramePr>
          <p:cNvPr id="1874948" name="Object 4"/>
          <p:cNvGraphicFramePr>
            <a:graphicFrameLocks noChangeAspect="1"/>
          </p:cNvGraphicFramePr>
          <p:nvPr>
            <p:ph sz="quarter" idx="3"/>
          </p:nvPr>
        </p:nvGraphicFramePr>
        <p:xfrm>
          <a:off x="1643042" y="3500438"/>
          <a:ext cx="4674577" cy="2571750"/>
        </p:xfrm>
        <a:graphic>
          <a:graphicData uri="http://schemas.openxmlformats.org/presentationml/2006/ole">
            <p:oleObj spid="_x0000_s29698" name="Equation" r:id="rId3" imgW="2450880" imgH="124452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50938" y="617538"/>
            <a:ext cx="7850218" cy="1143000"/>
          </a:xfrm>
        </p:spPr>
        <p:txBody>
          <a:bodyPr/>
          <a:lstStyle/>
          <a:p>
            <a:pPr eaLnBrk="1" hangingPunct="1"/>
            <a:r>
              <a:rPr lang="en-US" sz="4000" dirty="0" smtClean="0"/>
              <a:t>Periodic and non-periodic signals</a:t>
            </a:r>
          </a:p>
        </p:txBody>
      </p:sp>
      <p:sp>
        <p:nvSpPr>
          <p:cNvPr id="23555" name="Rectangle 3"/>
          <p:cNvSpPr>
            <a:spLocks noChangeArrowheads="1"/>
          </p:cNvSpPr>
          <p:nvPr/>
        </p:nvSpPr>
        <p:spPr bwMode="auto">
          <a:xfrm>
            <a:off x="428596" y="2071678"/>
            <a:ext cx="8458200" cy="2286016"/>
          </a:xfrm>
          <a:prstGeom prst="rect">
            <a:avLst/>
          </a:prstGeom>
          <a:noFill/>
          <a:ln w="9525">
            <a:noFill/>
            <a:miter lim="800000"/>
            <a:headEnd/>
            <a:tailEnd/>
          </a:ln>
        </p:spPr>
        <p:txBody>
          <a:bodyPr tIns="0" bIns="0"/>
          <a:lstStyle/>
          <a:p>
            <a:pPr marL="342900" indent="-342900">
              <a:lnSpc>
                <a:spcPct val="90000"/>
              </a:lnSpc>
              <a:spcBef>
                <a:spcPct val="25000"/>
              </a:spcBef>
              <a:spcAft>
                <a:spcPct val="15000"/>
              </a:spcAft>
              <a:buClr>
                <a:schemeClr val="tx2"/>
              </a:buClr>
              <a:buSzPct val="75000"/>
              <a:buFont typeface="Wingdings" pitchFamily="2" charset="2"/>
              <a:buChar char="l"/>
            </a:pPr>
            <a:r>
              <a:rPr lang="en-US" dirty="0">
                <a:ea typeface="Tahoma" pitchFamily="34" charset="0"/>
                <a:cs typeface="Tahoma" pitchFamily="34" charset="0"/>
              </a:rPr>
              <a:t>Periodic signals have the property that </a:t>
            </a:r>
            <a:r>
              <a:rPr lang="en-US" i="1" dirty="0">
                <a:ea typeface="Tahoma" pitchFamily="34" charset="0"/>
                <a:cs typeface="Tahoma" pitchFamily="34" charset="0"/>
              </a:rPr>
              <a:t>x</a:t>
            </a:r>
            <a:r>
              <a:rPr lang="en-US" dirty="0">
                <a:ea typeface="Tahoma" pitchFamily="34" charset="0"/>
                <a:cs typeface="Tahoma" pitchFamily="34" charset="0"/>
              </a:rPr>
              <a:t>(</a:t>
            </a:r>
            <a:r>
              <a:rPr lang="en-US" i="1" dirty="0">
                <a:ea typeface="Tahoma" pitchFamily="34" charset="0"/>
                <a:cs typeface="Tahoma" pitchFamily="34" charset="0"/>
              </a:rPr>
              <a:t>t </a:t>
            </a:r>
            <a:r>
              <a:rPr lang="en-US" dirty="0">
                <a:ea typeface="Tahoma" pitchFamily="34" charset="0"/>
                <a:cs typeface="Tahoma" pitchFamily="34" charset="0"/>
              </a:rPr>
              <a:t>+ </a:t>
            </a:r>
            <a:r>
              <a:rPr lang="en-US" i="1" dirty="0">
                <a:ea typeface="Tahoma" pitchFamily="34" charset="0"/>
                <a:cs typeface="Tahoma" pitchFamily="34" charset="0"/>
              </a:rPr>
              <a:t>T</a:t>
            </a:r>
            <a:r>
              <a:rPr lang="en-US" dirty="0">
                <a:ea typeface="Tahoma" pitchFamily="34" charset="0"/>
                <a:cs typeface="Tahoma" pitchFamily="34" charset="0"/>
              </a:rPr>
              <a:t>) = </a:t>
            </a:r>
            <a:r>
              <a:rPr lang="en-US" i="1" dirty="0">
                <a:ea typeface="Tahoma" pitchFamily="34" charset="0"/>
                <a:cs typeface="Tahoma" pitchFamily="34" charset="0"/>
              </a:rPr>
              <a:t>x</a:t>
            </a:r>
            <a:r>
              <a:rPr lang="en-US" dirty="0">
                <a:ea typeface="Tahoma" pitchFamily="34" charset="0"/>
                <a:cs typeface="Tahoma" pitchFamily="34" charset="0"/>
              </a:rPr>
              <a:t>(</a:t>
            </a:r>
            <a:r>
              <a:rPr lang="en-US" i="1" dirty="0">
                <a:ea typeface="Tahoma" pitchFamily="34" charset="0"/>
                <a:cs typeface="Tahoma" pitchFamily="34" charset="0"/>
              </a:rPr>
              <a:t>t</a:t>
            </a:r>
            <a:r>
              <a:rPr lang="en-US" dirty="0">
                <a:ea typeface="Tahoma" pitchFamily="34" charset="0"/>
                <a:cs typeface="Tahoma" pitchFamily="34" charset="0"/>
              </a:rPr>
              <a:t>) for all </a:t>
            </a:r>
            <a:r>
              <a:rPr lang="en-US" i="1" dirty="0">
                <a:ea typeface="Tahoma" pitchFamily="34" charset="0"/>
                <a:cs typeface="Tahoma" pitchFamily="34" charset="0"/>
              </a:rPr>
              <a:t>t</a:t>
            </a:r>
            <a:r>
              <a:rPr lang="en-US" dirty="0" smtClean="0">
                <a:ea typeface="Tahoma" pitchFamily="34" charset="0"/>
                <a:cs typeface="Tahoma" pitchFamily="34" charset="0"/>
              </a:rPr>
              <a:t>.</a:t>
            </a:r>
            <a:endParaRPr lang="en-US" dirty="0">
              <a:ea typeface="Tahoma" pitchFamily="34" charset="0"/>
              <a:cs typeface="Tahoma" pitchFamily="34" charset="0"/>
            </a:endParaRPr>
          </a:p>
          <a:p>
            <a:pPr marL="342900" indent="-342900">
              <a:lnSpc>
                <a:spcPct val="90000"/>
              </a:lnSpc>
              <a:spcBef>
                <a:spcPct val="25000"/>
              </a:spcBef>
              <a:spcAft>
                <a:spcPct val="15000"/>
              </a:spcAft>
              <a:buClr>
                <a:schemeClr val="tx2"/>
              </a:buClr>
              <a:buSzPct val="75000"/>
              <a:buFont typeface="Wingdings" pitchFamily="2" charset="2"/>
              <a:buChar char="l"/>
            </a:pPr>
            <a:r>
              <a:rPr lang="en-US" dirty="0">
                <a:ea typeface="Tahoma" pitchFamily="34" charset="0"/>
                <a:cs typeface="Tahoma" pitchFamily="34" charset="0"/>
              </a:rPr>
              <a:t>The smallest value of </a:t>
            </a:r>
            <a:r>
              <a:rPr lang="en-US" i="1" dirty="0">
                <a:ea typeface="Tahoma" pitchFamily="34" charset="0"/>
                <a:cs typeface="Tahoma" pitchFamily="34" charset="0"/>
              </a:rPr>
              <a:t>T </a:t>
            </a:r>
            <a:r>
              <a:rPr lang="en-US" i="1" dirty="0" smtClean="0">
                <a:ea typeface="Tahoma" pitchFamily="34" charset="0"/>
                <a:cs typeface="Tahoma" pitchFamily="34" charset="0"/>
              </a:rPr>
              <a:t> </a:t>
            </a:r>
            <a:r>
              <a:rPr lang="en-US" dirty="0" smtClean="0">
                <a:ea typeface="Tahoma" pitchFamily="34" charset="0"/>
                <a:cs typeface="Tahoma" pitchFamily="34" charset="0"/>
              </a:rPr>
              <a:t>that </a:t>
            </a:r>
            <a:r>
              <a:rPr lang="en-US" dirty="0">
                <a:ea typeface="Tahoma" pitchFamily="34" charset="0"/>
                <a:cs typeface="Tahoma" pitchFamily="34" charset="0"/>
              </a:rPr>
              <a:t>satisfies the definition is called the </a:t>
            </a:r>
            <a:r>
              <a:rPr lang="en-US" i="1" dirty="0">
                <a:solidFill>
                  <a:schemeClr val="hlink"/>
                </a:solidFill>
                <a:ea typeface="Tahoma" pitchFamily="34" charset="0"/>
                <a:cs typeface="Tahoma" pitchFamily="34" charset="0"/>
              </a:rPr>
              <a:t>period</a:t>
            </a:r>
            <a:r>
              <a:rPr lang="en-US" dirty="0">
                <a:ea typeface="Tahoma" pitchFamily="34" charset="0"/>
                <a:cs typeface="Tahoma" pitchFamily="34" charset="0"/>
              </a:rPr>
              <a:t>. </a:t>
            </a:r>
          </a:p>
          <a:p>
            <a:pPr marL="342900" indent="-342900">
              <a:lnSpc>
                <a:spcPct val="90000"/>
              </a:lnSpc>
              <a:spcBef>
                <a:spcPct val="25000"/>
              </a:spcBef>
              <a:spcAft>
                <a:spcPct val="15000"/>
              </a:spcAft>
              <a:buClr>
                <a:schemeClr val="tx2"/>
              </a:buClr>
              <a:buSzPct val="75000"/>
              <a:buFont typeface="Wingdings" pitchFamily="2" charset="2"/>
              <a:buChar char="l"/>
            </a:pPr>
            <a:r>
              <a:rPr lang="en-US" dirty="0">
                <a:ea typeface="Tahoma" pitchFamily="34" charset="0"/>
                <a:cs typeface="Tahoma" pitchFamily="34" charset="0"/>
              </a:rPr>
              <a:t>Shown below are an </a:t>
            </a:r>
            <a:r>
              <a:rPr lang="en-US" dirty="0" smtClean="0">
                <a:ea typeface="Tahoma" pitchFamily="34" charset="0"/>
                <a:cs typeface="Tahoma" pitchFamily="34" charset="0"/>
              </a:rPr>
              <a:t>non-periodic </a:t>
            </a:r>
            <a:r>
              <a:rPr lang="en-US" dirty="0">
                <a:ea typeface="Tahoma" pitchFamily="34" charset="0"/>
                <a:cs typeface="Tahoma" pitchFamily="34" charset="0"/>
              </a:rPr>
              <a:t>signal (left) and a periodic signal (right).</a:t>
            </a:r>
          </a:p>
          <a:p>
            <a:pPr marL="342900" indent="-342900">
              <a:lnSpc>
                <a:spcPct val="90000"/>
              </a:lnSpc>
              <a:spcBef>
                <a:spcPct val="25000"/>
              </a:spcBef>
              <a:spcAft>
                <a:spcPct val="15000"/>
              </a:spcAft>
              <a:buClr>
                <a:schemeClr val="tx2"/>
              </a:buClr>
              <a:buSzPct val="75000"/>
              <a:buFont typeface="Wingdings" pitchFamily="2" charset="2"/>
              <a:buChar char="l"/>
            </a:pPr>
            <a:endParaRPr lang="en-US" sz="2400" dirty="0">
              <a:latin typeface="Times New Roman" pitchFamily="18" charset="0"/>
            </a:endParaRPr>
          </a:p>
        </p:txBody>
      </p:sp>
      <p:pic>
        <p:nvPicPr>
          <p:cNvPr id="23556" name="Picture 4"/>
          <p:cNvPicPr>
            <a:picLocks noGrp="1" noChangeAspect="1" noChangeArrowheads="1"/>
          </p:cNvPicPr>
          <p:nvPr>
            <p:ph idx="1"/>
          </p:nvPr>
        </p:nvPicPr>
        <p:blipFill>
          <a:blip r:embed="rId2"/>
          <a:srcRect/>
          <a:stretch>
            <a:fillRect/>
          </a:stretch>
        </p:blipFill>
        <p:spPr>
          <a:xfrm>
            <a:off x="0" y="4572008"/>
            <a:ext cx="9067800" cy="2000250"/>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dirty="0" err="1" smtClean="0">
                <a:cs typeface="Times New Roman" pitchFamily="18" charset="0"/>
              </a:rPr>
              <a:t>Analog</a:t>
            </a:r>
            <a:r>
              <a:rPr lang="en-GB" dirty="0" smtClean="0">
                <a:cs typeface="Times New Roman" pitchFamily="18" charset="0"/>
              </a:rPr>
              <a:t> Signals</a:t>
            </a:r>
          </a:p>
        </p:txBody>
      </p:sp>
      <p:sp>
        <p:nvSpPr>
          <p:cNvPr id="17411" name="Rectangle 3"/>
          <p:cNvSpPr>
            <a:spLocks noGrp="1" noChangeArrowheads="1"/>
          </p:cNvSpPr>
          <p:nvPr>
            <p:ph type="body" idx="1"/>
          </p:nvPr>
        </p:nvSpPr>
        <p:spPr>
          <a:xfrm>
            <a:off x="928662" y="2000240"/>
            <a:ext cx="7772400" cy="2625733"/>
          </a:xfrm>
        </p:spPr>
        <p:txBody>
          <a:bodyPr/>
          <a:lstStyle/>
          <a:p>
            <a:pPr marL="342900" lvl="1" indent="-342900" eaLnBrk="1" hangingPunct="1">
              <a:buClr>
                <a:schemeClr val="folHlink"/>
              </a:buClr>
              <a:buSzPct val="60000"/>
              <a:buNone/>
            </a:pPr>
            <a:r>
              <a:rPr lang="en-US" sz="2400" dirty="0" smtClean="0"/>
              <a:t>    A </a:t>
            </a:r>
            <a:r>
              <a:rPr lang="en-US" sz="2400" dirty="0" smtClean="0"/>
              <a:t>signal whose amplitude can take on any value in a continuous range is an </a:t>
            </a:r>
            <a:r>
              <a:rPr lang="en-US" sz="2400" u="sng" dirty="0" smtClean="0"/>
              <a:t>analog</a:t>
            </a:r>
            <a:r>
              <a:rPr lang="en-US" sz="2400" dirty="0" smtClean="0"/>
              <a:t> signal</a:t>
            </a:r>
            <a:r>
              <a:rPr lang="en-US" sz="2400" dirty="0" smtClean="0"/>
              <a:t>.</a:t>
            </a:r>
          </a:p>
          <a:p>
            <a:pPr marL="342900" lvl="1" indent="-342900" eaLnBrk="1" hangingPunct="1">
              <a:buClr>
                <a:schemeClr val="folHlink"/>
              </a:buClr>
              <a:buSzPct val="60000"/>
              <a:buNone/>
            </a:pPr>
            <a:endParaRPr lang="en-GB" sz="2000" dirty="0" smtClean="0">
              <a:cs typeface="Times New Roman" pitchFamily="18" charset="0"/>
            </a:endParaRPr>
          </a:p>
          <a:p>
            <a:pPr eaLnBrk="1" hangingPunct="1"/>
            <a:r>
              <a:rPr lang="en-GB" sz="2000" dirty="0" smtClean="0">
                <a:cs typeface="Times New Roman" pitchFamily="18" charset="0"/>
              </a:rPr>
              <a:t>Human </a:t>
            </a:r>
            <a:r>
              <a:rPr lang="en-GB" sz="2000" dirty="0" smtClean="0">
                <a:cs typeface="Times New Roman" pitchFamily="18" charset="0"/>
              </a:rPr>
              <a:t>Voice – best example</a:t>
            </a:r>
          </a:p>
          <a:p>
            <a:pPr eaLnBrk="1" hangingPunct="1"/>
            <a:r>
              <a:rPr lang="en-GB" sz="2000" dirty="0" smtClean="0">
                <a:cs typeface="Times New Roman" pitchFamily="18" charset="0"/>
              </a:rPr>
              <a:t>Ear recognises sounds 20KHz or less</a:t>
            </a:r>
          </a:p>
          <a:p>
            <a:pPr eaLnBrk="1" hangingPunct="1"/>
            <a:r>
              <a:rPr lang="en-GB" sz="2000" dirty="0" smtClean="0">
                <a:cs typeface="Times New Roman" pitchFamily="18" charset="0"/>
              </a:rPr>
              <a:t>AM Radio – 535KHz to 1605KHz</a:t>
            </a:r>
          </a:p>
          <a:p>
            <a:pPr eaLnBrk="1" hangingPunct="1"/>
            <a:r>
              <a:rPr lang="en-GB" sz="2000" dirty="0" smtClean="0">
                <a:cs typeface="Times New Roman" pitchFamily="18" charset="0"/>
              </a:rPr>
              <a:t>FM Radio – 88MHz to 108MHz</a:t>
            </a:r>
          </a:p>
        </p:txBody>
      </p:sp>
      <p:pic>
        <p:nvPicPr>
          <p:cNvPr id="17412" name="Picture 4" descr="D02a1MvF"/>
          <p:cNvPicPr>
            <a:picLocks noChangeAspect="1" noChangeArrowheads="1" noCrop="1"/>
          </p:cNvPicPr>
          <p:nvPr/>
        </p:nvPicPr>
        <p:blipFill>
          <a:blip r:embed="rId2"/>
          <a:srcRect/>
          <a:stretch>
            <a:fillRect/>
          </a:stretch>
        </p:blipFill>
        <p:spPr bwMode="auto">
          <a:xfrm>
            <a:off x="2214546" y="4786322"/>
            <a:ext cx="3733800" cy="1571625"/>
          </a:xfrm>
          <a:prstGeom prst="rect">
            <a:avLst/>
          </a:prstGeom>
          <a:noFill/>
          <a:ln w="9525">
            <a:noFill/>
            <a:miter lim="800000"/>
            <a:headEnd/>
            <a:tailEnd/>
          </a:ln>
        </p:spPr>
      </p:pic>
      <p:pic>
        <p:nvPicPr>
          <p:cNvPr id="17413" name="Picture 5" descr="D01c4Cam"/>
          <p:cNvPicPr>
            <a:picLocks noChangeAspect="1" noChangeArrowheads="1"/>
          </p:cNvPicPr>
          <p:nvPr/>
        </p:nvPicPr>
        <p:blipFill>
          <a:blip r:embed="rId3"/>
          <a:srcRect/>
          <a:stretch>
            <a:fillRect/>
          </a:stretch>
        </p:blipFill>
        <p:spPr bwMode="auto">
          <a:xfrm>
            <a:off x="6477000" y="5286388"/>
            <a:ext cx="2667000" cy="790575"/>
          </a:xfrm>
          <a:prstGeom prst="rect">
            <a:avLst/>
          </a:prstGeom>
          <a:noFill/>
          <a:ln w="9525">
            <a:noFill/>
            <a:miter lim="800000"/>
            <a:headEnd/>
            <a:tailEnd/>
          </a:ln>
        </p:spPr>
      </p:pic>
      <p:pic>
        <p:nvPicPr>
          <p:cNvPr id="17414" name="Picture 6" descr="D01a1Tmp"/>
          <p:cNvPicPr>
            <a:picLocks noChangeAspect="1" noChangeArrowheads="1"/>
          </p:cNvPicPr>
          <p:nvPr/>
        </p:nvPicPr>
        <p:blipFill>
          <a:blip r:embed="rId4"/>
          <a:srcRect/>
          <a:stretch>
            <a:fillRect/>
          </a:stretch>
        </p:blipFill>
        <p:spPr bwMode="auto">
          <a:xfrm>
            <a:off x="285720" y="5072074"/>
            <a:ext cx="1857375" cy="1249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50938" y="500042"/>
            <a:ext cx="7793037" cy="1260496"/>
          </a:xfrm>
        </p:spPr>
        <p:txBody>
          <a:bodyPr/>
          <a:lstStyle/>
          <a:p>
            <a:pPr marL="342900" indent="-342900">
              <a:lnSpc>
                <a:spcPct val="90000"/>
              </a:lnSpc>
              <a:spcBef>
                <a:spcPct val="25000"/>
              </a:spcBef>
              <a:spcAft>
                <a:spcPct val="15000"/>
              </a:spcAft>
            </a:pPr>
            <a:r>
              <a:rPr lang="en-US" dirty="0" smtClean="0">
                <a:latin typeface="Times New Roman" pitchFamily="18" charset="0"/>
              </a:rPr>
              <a:t>Continuous time (CT) and discrete time (DT) signals</a:t>
            </a:r>
            <a:endParaRPr lang="en-US" dirty="0">
              <a:latin typeface="Times New Roman" pitchFamily="18" charset="0"/>
            </a:endParaRPr>
          </a:p>
        </p:txBody>
      </p:sp>
      <p:sp>
        <p:nvSpPr>
          <p:cNvPr id="16387" name="Rectangle 3"/>
          <p:cNvSpPr>
            <a:spLocks noChangeArrowheads="1"/>
          </p:cNvSpPr>
          <p:nvPr/>
        </p:nvSpPr>
        <p:spPr bwMode="auto">
          <a:xfrm>
            <a:off x="685800" y="2143116"/>
            <a:ext cx="8315356" cy="1928826"/>
          </a:xfrm>
          <a:prstGeom prst="rect">
            <a:avLst/>
          </a:prstGeom>
          <a:noFill/>
          <a:ln w="9525">
            <a:noFill/>
            <a:miter lim="800000"/>
            <a:headEnd/>
            <a:tailEnd/>
          </a:ln>
        </p:spPr>
        <p:txBody>
          <a:bodyPr tIns="0" bIns="0"/>
          <a:lstStyle/>
          <a:p>
            <a:pPr marL="342900" indent="-342900">
              <a:lnSpc>
                <a:spcPct val="90000"/>
              </a:lnSpc>
              <a:spcBef>
                <a:spcPct val="25000"/>
              </a:spcBef>
              <a:spcAft>
                <a:spcPct val="15000"/>
              </a:spcAft>
              <a:buClr>
                <a:schemeClr val="tx2"/>
              </a:buClr>
              <a:buSzPct val="75000"/>
              <a:buFont typeface="Wingdings" pitchFamily="2" charset="2"/>
              <a:buNone/>
            </a:pPr>
            <a:r>
              <a:rPr lang="en-US" sz="1600" dirty="0">
                <a:latin typeface="Times New Roman" pitchFamily="18" charset="0"/>
              </a:rPr>
              <a:t>	</a:t>
            </a:r>
            <a:r>
              <a:rPr lang="en-US" sz="1600" b="1" dirty="0">
                <a:latin typeface="Times New Roman" pitchFamily="18" charset="0"/>
              </a:rPr>
              <a:t>CT signals </a:t>
            </a:r>
            <a:r>
              <a:rPr lang="en-US" sz="1600" dirty="0">
                <a:latin typeface="Times New Roman" pitchFamily="18" charset="0"/>
              </a:rPr>
              <a:t>take on real or complex values as a function of an</a:t>
            </a:r>
            <a:r>
              <a:rPr lang="tr-TR" sz="1600" dirty="0">
                <a:latin typeface="Times New Roman" pitchFamily="18" charset="0"/>
              </a:rPr>
              <a:t> </a:t>
            </a:r>
            <a:r>
              <a:rPr lang="en-US" sz="1600" dirty="0">
                <a:latin typeface="Times New Roman" pitchFamily="18" charset="0"/>
              </a:rPr>
              <a:t>independent</a:t>
            </a:r>
            <a:r>
              <a:rPr lang="tr-TR" sz="1600" dirty="0">
                <a:latin typeface="Times New Roman" pitchFamily="18" charset="0"/>
              </a:rPr>
              <a:t> </a:t>
            </a:r>
            <a:r>
              <a:rPr lang="en-US" sz="1600" dirty="0">
                <a:latin typeface="Times New Roman" pitchFamily="18" charset="0"/>
              </a:rPr>
              <a:t>variable that ranges over the real numbers and are</a:t>
            </a:r>
            <a:r>
              <a:rPr lang="tr-TR" sz="1600" dirty="0">
                <a:latin typeface="Times New Roman" pitchFamily="18" charset="0"/>
              </a:rPr>
              <a:t> </a:t>
            </a:r>
            <a:r>
              <a:rPr lang="en-US" sz="1600" dirty="0">
                <a:latin typeface="Times New Roman" pitchFamily="18" charset="0"/>
              </a:rPr>
              <a:t>denoted as </a:t>
            </a:r>
            <a:r>
              <a:rPr lang="en-US" sz="1600" i="1" dirty="0">
                <a:latin typeface="Times New Roman" pitchFamily="18" charset="0"/>
              </a:rPr>
              <a:t>x</a:t>
            </a:r>
            <a:r>
              <a:rPr lang="en-US" sz="1600" dirty="0">
                <a:latin typeface="Times New Roman" pitchFamily="18" charset="0"/>
              </a:rPr>
              <a:t>(</a:t>
            </a:r>
            <a:r>
              <a:rPr lang="en-US" sz="1600" i="1" dirty="0">
                <a:latin typeface="Times New Roman" pitchFamily="18" charset="0"/>
              </a:rPr>
              <a:t>t</a:t>
            </a:r>
            <a:r>
              <a:rPr lang="en-US" sz="1600" dirty="0">
                <a:latin typeface="Times New Roman" pitchFamily="18" charset="0"/>
              </a:rPr>
              <a:t>).</a:t>
            </a:r>
          </a:p>
          <a:p>
            <a:pPr marL="342900" indent="-342900"/>
            <a:r>
              <a:rPr lang="en-US" sz="1600" dirty="0">
                <a:latin typeface="Times New Roman" pitchFamily="18" charset="0"/>
              </a:rPr>
              <a:t>    </a:t>
            </a:r>
            <a:endParaRPr lang="tr-TR" sz="1600" dirty="0">
              <a:latin typeface="Times New Roman" pitchFamily="18" charset="0"/>
            </a:endParaRPr>
          </a:p>
          <a:p>
            <a:pPr marL="342900" indent="-342900"/>
            <a:r>
              <a:rPr lang="tr-TR" sz="1600" dirty="0">
                <a:latin typeface="Times New Roman" pitchFamily="18" charset="0"/>
              </a:rPr>
              <a:t>	</a:t>
            </a:r>
            <a:r>
              <a:rPr lang="en-US" sz="1600" b="1" dirty="0">
                <a:latin typeface="Times New Roman" pitchFamily="18" charset="0"/>
              </a:rPr>
              <a:t>DT signals </a:t>
            </a:r>
            <a:r>
              <a:rPr lang="en-US" sz="1600" dirty="0">
                <a:latin typeface="Times New Roman" pitchFamily="18" charset="0"/>
              </a:rPr>
              <a:t>take on real or complex values as a function of an independent</a:t>
            </a:r>
            <a:r>
              <a:rPr lang="tr-TR" sz="1600" dirty="0">
                <a:latin typeface="Times New Roman" pitchFamily="18" charset="0"/>
              </a:rPr>
              <a:t> </a:t>
            </a:r>
            <a:r>
              <a:rPr lang="en-US" sz="1600" dirty="0">
                <a:latin typeface="Times New Roman" pitchFamily="18" charset="0"/>
              </a:rPr>
              <a:t>variable that ranges over the integers and are denoted as </a:t>
            </a:r>
            <a:r>
              <a:rPr lang="en-US" sz="1600" i="1" dirty="0">
                <a:latin typeface="Times New Roman" pitchFamily="18" charset="0"/>
              </a:rPr>
              <a:t>x</a:t>
            </a:r>
            <a:r>
              <a:rPr lang="en-US" sz="1600" dirty="0">
                <a:latin typeface="Times New Roman" pitchFamily="18" charset="0"/>
              </a:rPr>
              <a:t>[</a:t>
            </a:r>
            <a:r>
              <a:rPr lang="en-US" sz="1600" i="1" dirty="0">
                <a:latin typeface="Times New Roman" pitchFamily="18" charset="0"/>
              </a:rPr>
              <a:t>n</a:t>
            </a:r>
            <a:r>
              <a:rPr lang="en-US" sz="1600" dirty="0">
                <a:latin typeface="Times New Roman" pitchFamily="18" charset="0"/>
              </a:rPr>
              <a:t>]. </a:t>
            </a:r>
          </a:p>
          <a:p>
            <a:pPr marL="342900" indent="-342900"/>
            <a:r>
              <a:rPr lang="en-US" sz="1600" dirty="0">
                <a:latin typeface="Times New Roman" pitchFamily="18" charset="0"/>
              </a:rPr>
              <a:t>     </a:t>
            </a:r>
            <a:endParaRPr lang="tr-TR" sz="1600" dirty="0">
              <a:latin typeface="Times New Roman" pitchFamily="18" charset="0"/>
            </a:endParaRPr>
          </a:p>
          <a:p>
            <a:pPr marL="342900" indent="-342900"/>
            <a:r>
              <a:rPr lang="tr-TR" sz="1600" dirty="0">
                <a:latin typeface="Times New Roman" pitchFamily="18" charset="0"/>
              </a:rPr>
              <a:t>	</a:t>
            </a:r>
            <a:r>
              <a:rPr lang="en-US" sz="1600" dirty="0">
                <a:latin typeface="Times New Roman" pitchFamily="18" charset="0"/>
              </a:rPr>
              <a:t>Note the subtle use of parentheses and square brackets to distinguish between CT and DT signals. </a:t>
            </a:r>
          </a:p>
          <a:p>
            <a:pPr marL="342900" indent="-342900"/>
            <a:r>
              <a:rPr lang="en-US" sz="2000" dirty="0">
                <a:latin typeface="Times New Roman" pitchFamily="18" charset="0"/>
              </a:rPr>
              <a:t>     </a:t>
            </a:r>
          </a:p>
          <a:p>
            <a:pPr marL="342900" indent="-342900">
              <a:lnSpc>
                <a:spcPct val="90000"/>
              </a:lnSpc>
              <a:spcBef>
                <a:spcPct val="25000"/>
              </a:spcBef>
              <a:spcAft>
                <a:spcPct val="15000"/>
              </a:spcAft>
              <a:buClr>
                <a:schemeClr val="tx2"/>
              </a:buClr>
              <a:buSzPct val="75000"/>
              <a:buFont typeface="Wingdings" pitchFamily="2" charset="2"/>
              <a:buNone/>
            </a:pPr>
            <a:endParaRPr lang="en-US" sz="2000" dirty="0">
              <a:latin typeface="Times New Roman" pitchFamily="18" charset="0"/>
            </a:endParaRPr>
          </a:p>
        </p:txBody>
      </p:sp>
      <p:pic>
        <p:nvPicPr>
          <p:cNvPr id="16388" name="Picture 4"/>
          <p:cNvPicPr>
            <a:picLocks noGrp="1" noChangeAspect="1" noChangeArrowheads="1"/>
          </p:cNvPicPr>
          <p:nvPr>
            <p:ph idx="1"/>
          </p:nvPr>
        </p:nvPicPr>
        <p:blipFill>
          <a:blip r:embed="rId3"/>
          <a:srcRect/>
          <a:stretch>
            <a:fillRect/>
          </a:stretch>
        </p:blipFill>
        <p:spPr>
          <a:xfrm>
            <a:off x="1857356" y="4000504"/>
            <a:ext cx="5943600" cy="2654300"/>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773</TotalTime>
  <Words>2043</Words>
  <Application>Microsoft PowerPoint</Application>
  <PresentationFormat>Экран (4:3)</PresentationFormat>
  <Paragraphs>205</Paragraphs>
  <Slides>31</Slides>
  <Notes>8</Notes>
  <HiddenSlides>0</HiddenSlides>
  <MMClips>0</MMClips>
  <ScaleCrop>false</ScaleCrop>
  <HeadingPairs>
    <vt:vector size="6" baseType="variant">
      <vt:variant>
        <vt:lpstr>Тема</vt:lpstr>
      </vt:variant>
      <vt:variant>
        <vt:i4>1</vt:i4>
      </vt:variant>
      <vt:variant>
        <vt:lpstr>Внедренные серверы OLE</vt:lpstr>
      </vt:variant>
      <vt:variant>
        <vt:i4>3</vt:i4>
      </vt:variant>
      <vt:variant>
        <vt:lpstr>Заголовки слайдов</vt:lpstr>
      </vt:variant>
      <vt:variant>
        <vt:i4>31</vt:i4>
      </vt:variant>
    </vt:vector>
  </HeadingPairs>
  <TitlesOfParts>
    <vt:vector size="35" baseType="lpstr">
      <vt:lpstr>Тема1</vt:lpstr>
      <vt:lpstr>Формула</vt:lpstr>
      <vt:lpstr>Equation</vt:lpstr>
      <vt:lpstr>Worksheet</vt:lpstr>
      <vt:lpstr>          Lecture 1.25   Deterministic and random radio signals. The signals and messages.</vt:lpstr>
      <vt:lpstr>Signal examples</vt:lpstr>
      <vt:lpstr>Classification of Signals</vt:lpstr>
      <vt:lpstr>Random Process</vt:lpstr>
      <vt:lpstr>Random Process (cont´d)</vt:lpstr>
      <vt:lpstr>Random Process (cont´d)</vt:lpstr>
      <vt:lpstr>Periodic and non-periodic signals</vt:lpstr>
      <vt:lpstr>Analog Signals</vt:lpstr>
      <vt:lpstr>Continuous time (CT) and discrete time (DT) signals</vt:lpstr>
      <vt:lpstr>Quantization</vt:lpstr>
      <vt:lpstr>Digital signals</vt:lpstr>
      <vt:lpstr>Analogue vs. Digital</vt:lpstr>
      <vt:lpstr>Analog or Digital</vt:lpstr>
      <vt:lpstr>Digital and Analog Messages</vt:lpstr>
      <vt:lpstr>Digital and Analog Messages (contd)</vt:lpstr>
      <vt:lpstr>Regeneration digital signal</vt:lpstr>
      <vt:lpstr>Analog-to-Digital (A/D) Conversion</vt:lpstr>
      <vt:lpstr>Analog-to-Digital (A/D) Conversion</vt:lpstr>
      <vt:lpstr>Analog-to-digital conversion of a signal.</vt:lpstr>
      <vt:lpstr>Pulse-Coded Modulation </vt:lpstr>
      <vt:lpstr>Example of  PCM encoding</vt:lpstr>
      <vt:lpstr>Signal-To-Noise Ratio and Capacity</vt:lpstr>
      <vt:lpstr>Signal power</vt:lpstr>
      <vt:lpstr>Noise in Communication System</vt:lpstr>
      <vt:lpstr>Additive White Guassian Noise (AWGN)</vt:lpstr>
      <vt:lpstr>Channel Capacity and Data Rate</vt:lpstr>
      <vt:lpstr>Shannon Theory</vt:lpstr>
      <vt:lpstr>Shannon Capacity (equation)</vt:lpstr>
      <vt:lpstr>Channel capacity</vt:lpstr>
      <vt:lpstr>Digital Source Coding and Error Correction Coding</vt:lpstr>
      <vt:lpstr>Randomness, Redundancy and Source Coding</vt:lpstr>
    </vt:vector>
  </TitlesOfParts>
  <Company>Babes-Bolyai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Wireless Communication</dc:title>
  <dc:creator>Adrian Sterca</dc:creator>
  <cp:lastModifiedBy>Vladimir</cp:lastModifiedBy>
  <cp:revision>84</cp:revision>
  <cp:lastPrinted>1601-01-01T00:00:00Z</cp:lastPrinted>
  <dcterms:created xsi:type="dcterms:W3CDTF">2010-03-10T08:34:13Z</dcterms:created>
  <dcterms:modified xsi:type="dcterms:W3CDTF">2016-12-14T07:23:47Z</dcterms:modified>
</cp:coreProperties>
</file>